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515" r:id="rId2"/>
    <p:sldId id="333" r:id="rId3"/>
    <p:sldId id="516" r:id="rId4"/>
    <p:sldId id="490" r:id="rId5"/>
    <p:sldId id="491" r:id="rId6"/>
    <p:sldId id="469" r:id="rId7"/>
    <p:sldId id="474" r:id="rId8"/>
    <p:sldId id="517" r:id="rId9"/>
    <p:sldId id="518" r:id="rId10"/>
    <p:sldId id="519" r:id="rId11"/>
    <p:sldId id="520" r:id="rId12"/>
    <p:sldId id="521" r:id="rId13"/>
    <p:sldId id="522" r:id="rId14"/>
    <p:sldId id="523" r:id="rId15"/>
    <p:sldId id="524" r:id="rId16"/>
    <p:sldId id="525" r:id="rId17"/>
    <p:sldId id="526" r:id="rId18"/>
    <p:sldId id="335" r:id="rId19"/>
    <p:sldId id="470" r:id="rId20"/>
    <p:sldId id="471" r:id="rId21"/>
    <p:sldId id="472" r:id="rId22"/>
    <p:sldId id="473" r:id="rId23"/>
    <p:sldId id="455" r:id="rId24"/>
    <p:sldId id="338" r:id="rId25"/>
    <p:sldId id="456" r:id="rId26"/>
    <p:sldId id="457" r:id="rId27"/>
    <p:sldId id="458" r:id="rId28"/>
    <p:sldId id="459" r:id="rId29"/>
    <p:sldId id="460" r:id="rId30"/>
    <p:sldId id="461" r:id="rId31"/>
    <p:sldId id="462" r:id="rId32"/>
    <p:sldId id="463" r:id="rId33"/>
    <p:sldId id="464" r:id="rId34"/>
    <p:sldId id="332" r:id="rId35"/>
    <p:sldId id="342" r:id="rId36"/>
    <p:sldId id="510" r:id="rId37"/>
    <p:sldId id="344" r:id="rId38"/>
    <p:sldId id="345" r:id="rId39"/>
    <p:sldId id="348" r:id="rId40"/>
    <p:sldId id="492" r:id="rId41"/>
    <p:sldId id="465" r:id="rId42"/>
    <p:sldId id="475" r:id="rId43"/>
    <p:sldId id="476" r:id="rId44"/>
    <p:sldId id="477" r:id="rId45"/>
    <p:sldId id="478" r:id="rId46"/>
    <p:sldId id="506" r:id="rId47"/>
    <p:sldId id="353" r:id="rId48"/>
    <p:sldId id="379" r:id="rId49"/>
    <p:sldId id="479" r:id="rId50"/>
    <p:sldId id="480" r:id="rId51"/>
    <p:sldId id="484" r:id="rId52"/>
    <p:sldId id="485" r:id="rId53"/>
    <p:sldId id="511" r:id="rId54"/>
    <p:sldId id="507" r:id="rId55"/>
    <p:sldId id="508" r:id="rId56"/>
    <p:sldId id="51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FF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60" autoAdjust="0"/>
    <p:restoredTop sz="94628" autoAdjust="0"/>
  </p:normalViewPr>
  <p:slideViewPr>
    <p:cSldViewPr>
      <p:cViewPr>
        <p:scale>
          <a:sx n="75" d="100"/>
          <a:sy n="75" d="100"/>
        </p:scale>
        <p:origin x="-1344"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560AA-8E74-482C-80A6-B7FB4328C497}" type="datetimeFigureOut">
              <a:rPr lang="en-US" smtClean="0"/>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DF809-1266-45EA-9FDF-D764D10EE7DD}" type="slidenum">
              <a:rPr lang="en-US" smtClean="0"/>
              <a:t>‹#›</a:t>
            </a:fld>
            <a:endParaRPr lang="en-US"/>
          </a:p>
        </p:txBody>
      </p:sp>
    </p:spTree>
    <p:extLst>
      <p:ext uri="{BB962C8B-B14F-4D97-AF65-F5344CB8AC3E}">
        <p14:creationId xmlns:p14="http://schemas.microsoft.com/office/powerpoint/2010/main" val="233490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DF809-1266-45EA-9FDF-D764D10EE7DD}" type="slidenum">
              <a:rPr lang="en-US" smtClean="0"/>
              <a:t>41</a:t>
            </a:fld>
            <a:endParaRPr lang="en-US"/>
          </a:p>
        </p:txBody>
      </p:sp>
    </p:spTree>
    <p:extLst>
      <p:ext uri="{BB962C8B-B14F-4D97-AF65-F5344CB8AC3E}">
        <p14:creationId xmlns:p14="http://schemas.microsoft.com/office/powerpoint/2010/main" val="232190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http://www.kemi.se/upload/M&#228;rkningsregler/images/giftcol.gif" TargetMode="External"/><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echa.europa.eu/"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echa.europa.eu/documents/10162/13643/sds_ro.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npm.ro/"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suportsim@anpm.r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suportsim@anpm.ro"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8" y="11892"/>
            <a:ext cx="9025832" cy="1131108"/>
          </a:xfrm>
        </p:spPr>
        <p:txBody>
          <a:bodyPr>
            <a:noAutofit/>
          </a:bodyPr>
          <a:lstStyle/>
          <a:p>
            <a:r>
              <a:rPr lang="en-US" sz="1800" b="1" dirty="0" smtClean="0"/>
              <a:t>                             </a:t>
            </a:r>
            <a:r>
              <a:rPr lang="vi-VN" sz="1800" b="1" dirty="0" smtClean="0"/>
              <a:t>Ministerul Mediului</a:t>
            </a:r>
            <a:r>
              <a:rPr lang="ro-RO" sz="1800" b="1" dirty="0" smtClean="0"/>
              <a:t>, Apelor şi Pădurilor</a:t>
            </a:r>
            <a:r>
              <a:rPr lang="vi-VN" sz="1800" b="1" dirty="0"/>
              <a:t/>
            </a:r>
            <a:br>
              <a:rPr lang="vi-VN" sz="1800" b="1" dirty="0"/>
            </a:br>
            <a:r>
              <a:rPr lang="vi-VN" sz="1800" b="1" dirty="0"/>
              <a:t>Agenția Națională </a:t>
            </a:r>
            <a:r>
              <a:rPr lang="vi-VN" sz="1800" b="1" dirty="0" smtClean="0"/>
              <a:t>pentru</a:t>
            </a:r>
            <a:r>
              <a:rPr lang="ro-RO" sz="1800" b="1" dirty="0" smtClean="0"/>
              <a:t> </a:t>
            </a:r>
            <a:r>
              <a:rPr lang="vi-VN" sz="1800" b="1" dirty="0" smtClean="0"/>
              <a:t>Protecția </a:t>
            </a:r>
            <a:r>
              <a:rPr lang="vi-VN" sz="1800" b="1" dirty="0"/>
              <a:t>Mediului</a:t>
            </a:r>
            <a:br>
              <a:rPr lang="vi-VN" sz="1800" b="1" dirty="0"/>
            </a:br>
            <a:endParaRPr lang="en-US" sz="1800" dirty="0"/>
          </a:p>
        </p:txBody>
      </p:sp>
      <p:pic>
        <p:nvPicPr>
          <p:cNvPr id="1027"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73" y="-49892"/>
            <a:ext cx="2034752" cy="550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em 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85" y="1295400"/>
            <a:ext cx="4106737" cy="26551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838200"/>
            <a:ext cx="4572000" cy="4832092"/>
          </a:xfrm>
          <a:prstGeom prst="rect">
            <a:avLst/>
          </a:prstGeom>
        </p:spPr>
        <p:txBody>
          <a:bodyPr wrap="square">
            <a:spAutoFit/>
          </a:bodyPr>
          <a:lstStyle/>
          <a:p>
            <a:pPr algn="ctr"/>
            <a:r>
              <a:rPr lang="en-US" sz="4400" dirty="0" smtClean="0">
                <a:effectLst>
                  <a:outerShdw blurRad="38100" dist="38100" dir="2700000" algn="tl">
                    <a:srgbClr val="000000">
                      <a:alpha val="43137"/>
                    </a:srgbClr>
                  </a:outerShdw>
                </a:effectLst>
              </a:rPr>
              <a:t>DIRECTIVA </a:t>
            </a:r>
          </a:p>
          <a:p>
            <a:pPr algn="ctr"/>
            <a:r>
              <a:rPr lang="en-US" sz="4400" dirty="0" smtClean="0">
                <a:effectLst>
                  <a:outerShdw blurRad="38100" dist="38100" dir="2700000" algn="tl">
                    <a:srgbClr val="000000">
                      <a:alpha val="43137"/>
                    </a:srgbClr>
                  </a:outerShdw>
                </a:effectLst>
              </a:rPr>
              <a:t>SEVESO III  </a:t>
            </a:r>
          </a:p>
          <a:p>
            <a:pPr algn="ctr"/>
            <a:r>
              <a:rPr lang="en-US" altLang="en-US" sz="4400" b="1" i="1" dirty="0" smtClean="0">
                <a:effectLst>
                  <a:outerShdw blurRad="38100" dist="38100" dir="2700000" algn="tl">
                    <a:srgbClr val="000000">
                      <a:alpha val="43137"/>
                    </a:srgbClr>
                  </a:outerShdw>
                </a:effectLst>
                <a:cs typeface="Times New Roman" pitchFamily="18" charset="0"/>
              </a:rPr>
              <a:t>NOTIFICAREA </a:t>
            </a:r>
            <a:r>
              <a:rPr lang="en-US" altLang="en-US" sz="4400" b="1" i="1" dirty="0">
                <a:effectLst>
                  <a:outerShdw blurRad="38100" dist="38100" dir="2700000" algn="tl">
                    <a:srgbClr val="000000">
                      <a:alpha val="43137"/>
                    </a:srgbClr>
                  </a:outerShdw>
                </a:effectLst>
                <a:cs typeface="Times New Roman" pitchFamily="18" charset="0"/>
              </a:rPr>
              <a:t>de INCADRARE </a:t>
            </a:r>
            <a:r>
              <a:rPr lang="ro-RO" altLang="en-US" sz="4400" b="1" i="1" dirty="0">
                <a:effectLst>
                  <a:outerShdw blurRad="38100" dist="38100" dir="2700000" algn="tl">
                    <a:srgbClr val="000000">
                      <a:alpha val="43137"/>
                    </a:srgbClr>
                  </a:outerShdw>
                </a:effectLst>
                <a:cs typeface="Times New Roman" pitchFamily="18" charset="0"/>
              </a:rPr>
              <a:t>în contextul  </a:t>
            </a:r>
            <a:r>
              <a:rPr lang="en-US" altLang="en-US" sz="4400" b="1" i="1" dirty="0">
                <a:effectLst>
                  <a:outerShdw blurRad="38100" dist="38100" dir="2700000" algn="tl">
                    <a:srgbClr val="000000">
                      <a:alpha val="43137"/>
                    </a:srgbClr>
                  </a:outerShdw>
                </a:effectLst>
                <a:cs typeface="Times New Roman" pitchFamily="18" charset="0"/>
              </a:rPr>
              <a:t>LEGII </a:t>
            </a:r>
            <a:r>
              <a:rPr lang="en-US" altLang="en-US" sz="4400" b="1" i="1" dirty="0" smtClean="0">
                <a:effectLst>
                  <a:outerShdw blurRad="38100" dist="38100" dir="2700000" algn="tl">
                    <a:srgbClr val="000000">
                      <a:alpha val="43137"/>
                    </a:srgbClr>
                  </a:outerShdw>
                </a:effectLst>
                <a:cs typeface="Times New Roman" pitchFamily="18" charset="0"/>
              </a:rPr>
              <a:t>nr.59/2016</a:t>
            </a:r>
            <a:endParaRPr lang="en-US" sz="4400" i="1" dirty="0">
              <a:effectLst>
                <a:outerShdw blurRad="38100" dist="38100" dir="2700000" algn="tl">
                  <a:srgbClr val="000000">
                    <a:alpha val="43137"/>
                  </a:srgbClr>
                </a:outerShdw>
              </a:effectLst>
            </a:endParaRPr>
          </a:p>
          <a:p>
            <a:pPr algn="ctr"/>
            <a:endParaRPr lang="en-US" sz="4400" dirty="0">
              <a:effectLst>
                <a:outerShdw blurRad="38100" dist="38100" dir="2700000" algn="tl">
                  <a:srgbClr val="000000">
                    <a:alpha val="43137"/>
                  </a:srgbClr>
                </a:outerShdw>
              </a:effectLst>
            </a:endParaRPr>
          </a:p>
        </p:txBody>
      </p:sp>
      <p:pic>
        <p:nvPicPr>
          <p:cNvPr id="8" name="Picture 2" descr="C:\Documents and Settings\radu\Desktop\cluj\POZE prezentare\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8" y="5589588"/>
            <a:ext cx="1352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3276600" y="5589588"/>
            <a:ext cx="5791200" cy="23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lnSpc>
                <a:spcPct val="50000"/>
              </a:lnSpc>
              <a:spcBef>
                <a:spcPct val="50000"/>
              </a:spcBef>
            </a:pPr>
            <a:r>
              <a:rPr lang="en-US" altLang="en-US" sz="1600" dirty="0" smtClean="0"/>
              <a:t>Maria NICA</a:t>
            </a:r>
            <a:r>
              <a:rPr lang="ro-RO" altLang="en-US" sz="1600" dirty="0"/>
              <a:t> – Agenţia Naţională pentru Protecţia Mediului </a:t>
            </a:r>
            <a:endParaRPr lang="en-US" altLang="en-US" sz="1600" dirty="0"/>
          </a:p>
        </p:txBody>
      </p:sp>
      <p:pic>
        <p:nvPicPr>
          <p:cNvPr id="10" name="Picture 9"/>
          <p:cNvPicPr/>
          <p:nvPr/>
        </p:nvPicPr>
        <p:blipFill>
          <a:blip r:embed="rId5">
            <a:extLst>
              <a:ext uri="{28A0092B-C50C-407E-A947-70E740481C1C}">
                <a14:useLocalDpi xmlns:a14="http://schemas.microsoft.com/office/drawing/2010/main" val="0"/>
              </a:ext>
            </a:extLst>
          </a:blip>
          <a:srcRect r="75635"/>
          <a:stretch>
            <a:fillRect/>
          </a:stretch>
        </p:blipFill>
        <p:spPr bwMode="auto">
          <a:xfrm>
            <a:off x="59748" y="6645"/>
            <a:ext cx="669925" cy="686435"/>
          </a:xfrm>
          <a:prstGeom prst="rect">
            <a:avLst/>
          </a:prstGeom>
          <a:noFill/>
          <a:ln>
            <a:noFill/>
          </a:ln>
          <a:effectLst/>
        </p:spPr>
      </p:pic>
    </p:spTree>
    <p:extLst>
      <p:ext uri="{BB962C8B-B14F-4D97-AF65-F5344CB8AC3E}">
        <p14:creationId xmlns:p14="http://schemas.microsoft.com/office/powerpoint/2010/main" val="279478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055" y="2590799"/>
            <a:ext cx="5370945" cy="339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47407" y="6172199"/>
            <a:ext cx="5562600" cy="369332"/>
          </a:xfrm>
          <a:prstGeom prst="rect">
            <a:avLst/>
          </a:prstGeom>
        </p:spPr>
        <p:txBody>
          <a:bodyPr wrap="square">
            <a:spAutoFit/>
          </a:bodyPr>
          <a:lstStyle/>
          <a:p>
            <a:r>
              <a:rPr lang="en-US" dirty="0" smtClean="0"/>
              <a:t>. </a:t>
            </a:r>
            <a:endParaRPr lang="en-US" dirty="0"/>
          </a:p>
        </p:txBody>
      </p:sp>
      <p:sp>
        <p:nvSpPr>
          <p:cNvPr id="11" name="Rectangle 2"/>
          <p:cNvSpPr txBox="1">
            <a:spLocks noChangeArrowheads="1"/>
          </p:cNvSpPr>
          <p:nvPr/>
        </p:nvSpPr>
        <p:spPr>
          <a:xfrm>
            <a:off x="46765" y="531151"/>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13" name="Rounded Rectangle 12"/>
          <p:cNvSpPr/>
          <p:nvPr/>
        </p:nvSpPr>
        <p:spPr>
          <a:xfrm>
            <a:off x="228599" y="5981649"/>
            <a:ext cx="8981407" cy="873253"/>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None/>
            </a:pPr>
            <a:r>
              <a:rPr lang="en-US" sz="1800" b="1" dirty="0" err="1" smtClean="0"/>
              <a:t>Operatorul</a:t>
            </a:r>
            <a:r>
              <a:rPr lang="en-US" sz="1800" b="1" dirty="0" smtClean="0"/>
              <a:t> </a:t>
            </a:r>
            <a:r>
              <a:rPr lang="en-US" sz="1800" b="1" dirty="0" err="1" smtClean="0"/>
              <a:t>vizualizeaz</a:t>
            </a:r>
            <a:r>
              <a:rPr lang="ro-RO" sz="1800" b="1" dirty="0" smtClean="0"/>
              <a:t>ă</a:t>
            </a:r>
            <a:r>
              <a:rPr lang="en-US" sz="1800" b="1" dirty="0" smtClean="0"/>
              <a:t> </a:t>
            </a:r>
            <a:r>
              <a:rPr lang="en-US" sz="1800" b="1" dirty="0" err="1"/>
              <a:t>lista</a:t>
            </a:r>
            <a:r>
              <a:rPr lang="en-US" sz="1800" b="1" dirty="0"/>
              <a:t> </a:t>
            </a:r>
            <a:r>
              <a:rPr lang="en-US" sz="1800" b="1" dirty="0" err="1" smtClean="0"/>
              <a:t>notific</a:t>
            </a:r>
            <a:r>
              <a:rPr lang="ro-RO" sz="1800" b="1" dirty="0" smtClean="0"/>
              <a:t>ă</a:t>
            </a:r>
            <a:r>
              <a:rPr lang="en-US" sz="1800" b="1" dirty="0" err="1" smtClean="0"/>
              <a:t>rilor</a:t>
            </a:r>
            <a:r>
              <a:rPr lang="en-US" sz="1800" b="1" dirty="0" smtClean="0"/>
              <a:t> ad</a:t>
            </a:r>
            <a:r>
              <a:rPr lang="ro-RO" sz="1800" b="1" dirty="0" smtClean="0"/>
              <a:t>ă</a:t>
            </a:r>
            <a:r>
              <a:rPr lang="en-US" sz="1800" b="1" dirty="0" err="1" smtClean="0"/>
              <a:t>ugate</a:t>
            </a:r>
            <a:r>
              <a:rPr lang="en-US" sz="1800" b="1" dirty="0" smtClean="0"/>
              <a:t> </a:t>
            </a:r>
            <a:r>
              <a:rPr lang="ro-RO" sz="1800" b="1" dirty="0"/>
              <a:t>î</a:t>
            </a:r>
            <a:r>
              <a:rPr lang="en-US" sz="1800" b="1" dirty="0" smtClean="0"/>
              <a:t>n </a:t>
            </a:r>
            <a:r>
              <a:rPr lang="en-US" sz="1800" b="1" dirty="0" err="1"/>
              <a:t>sistemul</a:t>
            </a:r>
            <a:r>
              <a:rPr lang="en-US" sz="1800" b="1" dirty="0"/>
              <a:t> de </a:t>
            </a:r>
            <a:r>
              <a:rPr lang="en-US" sz="1800" b="1" dirty="0" err="1" smtClean="0"/>
              <a:t>notific</a:t>
            </a:r>
            <a:r>
              <a:rPr lang="ro-RO" sz="1800" b="1" dirty="0" smtClean="0"/>
              <a:t>ă</a:t>
            </a:r>
            <a:r>
              <a:rPr lang="en-US" sz="1800" b="1" dirty="0" err="1" smtClean="0"/>
              <a:t>ri</a:t>
            </a:r>
            <a:r>
              <a:rPr lang="en-US" sz="1800" b="1" dirty="0" smtClean="0"/>
              <a:t> </a:t>
            </a:r>
            <a:r>
              <a:rPr lang="en-US" sz="1800" b="1" dirty="0"/>
              <a:t>de </a:t>
            </a:r>
            <a:r>
              <a:rPr lang="ro-RO" sz="1800" b="1" dirty="0" err="1"/>
              <a:t>î</a:t>
            </a:r>
            <a:r>
              <a:rPr lang="en-US" sz="1800" b="1" dirty="0" err="1" smtClean="0"/>
              <a:t>ncadrare</a:t>
            </a:r>
            <a:r>
              <a:rPr lang="en-US" sz="1800" b="1" dirty="0" smtClean="0"/>
              <a:t> </a:t>
            </a:r>
            <a:r>
              <a:rPr lang="en-US" sz="1800" b="1" dirty="0"/>
              <a:t>SEVESO</a:t>
            </a:r>
          </a:p>
        </p:txBody>
      </p:sp>
      <p:pic>
        <p:nvPicPr>
          <p:cNvPr id="15" name="Picture 3" descr="C:\Users\elena.balica\Desktop\logo_an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2" y="1137444"/>
            <a:ext cx="5294728" cy="2791206"/>
          </a:xfrm>
          <a:prstGeom prst="rect">
            <a:avLst/>
          </a:prstGeom>
          <a:gradFill>
            <a:gsLst>
              <a:gs pos="0">
                <a:schemeClr val="folHlink"/>
              </a:gs>
              <a:gs pos="0">
                <a:srgbClr val="99CC00"/>
              </a:gs>
              <a:gs pos="3000">
                <a:srgbClr val="B7DB4C">
                  <a:lumMod val="67000"/>
                  <a:lumOff val="33000"/>
                </a:srgbClr>
              </a:gs>
              <a:gs pos="7000">
                <a:srgbClr val="B2D83E"/>
              </a:gs>
              <a:gs pos="0">
                <a:srgbClr val="99CC00"/>
              </a:gs>
              <a:gs pos="0">
                <a:srgbClr val="99CC00"/>
              </a:gs>
              <a:gs pos="0">
                <a:srgbClr val="99CC00"/>
              </a:gs>
              <a:gs pos="55000">
                <a:schemeClr val="bg1"/>
              </a:gs>
              <a:gs pos="0">
                <a:schemeClr val="bg1"/>
              </a:gs>
              <a:gs pos="0">
                <a:srgbClr val="92D050"/>
              </a:gs>
            </a:gsLst>
            <a:path path="rect">
              <a:fillToRect r="100000" b="100000"/>
            </a:path>
          </a:gradFill>
          <a:extLs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864660" y="3487674"/>
            <a:ext cx="762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4595117"/>
            <a:ext cx="2514600" cy="1169551"/>
          </a:xfrm>
          <a:prstGeom prst="rect">
            <a:avLst/>
          </a:prstGeom>
          <a:noFill/>
        </p:spPr>
        <p:txBody>
          <a:bodyPr wrap="square" rtlCol="0">
            <a:spAutoFit/>
          </a:bodyPr>
          <a:lstStyle/>
          <a:p>
            <a:r>
              <a:rPr lang="ro-RO" sz="1400" b="1" dirty="0" err="1" smtClean="0">
                <a:latin typeface="Arial" pitchFamily="34" charset="0"/>
              </a:rPr>
              <a:t>Operatoru</a:t>
            </a:r>
            <a:r>
              <a:rPr lang="it-IT" sz="1400" b="1" dirty="0">
                <a:latin typeface="Arial" pitchFamily="34" charset="0"/>
              </a:rPr>
              <a:t>l va </a:t>
            </a:r>
            <a:r>
              <a:rPr lang="it-IT" sz="1400" b="1" dirty="0" err="1">
                <a:latin typeface="Arial" pitchFamily="34" charset="0"/>
              </a:rPr>
              <a:t>selecta</a:t>
            </a:r>
            <a:r>
              <a:rPr lang="it-IT" sz="1400" b="1" dirty="0">
                <a:latin typeface="Arial" pitchFamily="34" charset="0"/>
              </a:rPr>
              <a:t> din </a:t>
            </a:r>
            <a:r>
              <a:rPr lang="it-IT" sz="1400" b="1" dirty="0" err="1">
                <a:latin typeface="Arial" pitchFamily="34" charset="0"/>
              </a:rPr>
              <a:t>meniul</a:t>
            </a:r>
            <a:r>
              <a:rPr lang="it-IT" sz="1400" b="1" dirty="0">
                <a:latin typeface="Arial" pitchFamily="34" charset="0"/>
              </a:rPr>
              <a:t> </a:t>
            </a:r>
            <a:r>
              <a:rPr lang="it-IT" sz="1400" b="1" dirty="0" err="1">
                <a:latin typeface="Arial" pitchFamily="34" charset="0"/>
              </a:rPr>
              <a:t>Notific</a:t>
            </a:r>
            <a:r>
              <a:rPr lang="ro-RO" sz="1400" b="1" dirty="0">
                <a:latin typeface="Arial" pitchFamily="34" charset="0"/>
              </a:rPr>
              <a:t>ă</a:t>
            </a:r>
            <a:r>
              <a:rPr lang="it-IT" sz="1400" b="1" dirty="0" err="1">
                <a:latin typeface="Arial" pitchFamily="34" charset="0"/>
              </a:rPr>
              <a:t>ri</a:t>
            </a:r>
            <a:r>
              <a:rPr lang="it-IT" sz="1400" b="1" dirty="0">
                <a:latin typeface="Arial" pitchFamily="34" charset="0"/>
              </a:rPr>
              <a:t> SEVESO, op</a:t>
            </a:r>
            <a:r>
              <a:rPr lang="ro-RO" sz="1400" b="1" dirty="0">
                <a:latin typeface="Arial" pitchFamily="34" charset="0"/>
              </a:rPr>
              <a:t>ţ</a:t>
            </a:r>
            <a:r>
              <a:rPr lang="it-IT" sz="1400" b="1" dirty="0" err="1">
                <a:latin typeface="Arial" pitchFamily="34" charset="0"/>
              </a:rPr>
              <a:t>iunea</a:t>
            </a:r>
            <a:r>
              <a:rPr lang="it-IT" sz="1400" b="1" dirty="0">
                <a:latin typeface="Arial" pitchFamily="34" charset="0"/>
              </a:rPr>
              <a:t> </a:t>
            </a:r>
            <a:r>
              <a:rPr lang="it-IT" sz="1400" b="1" dirty="0">
                <a:solidFill>
                  <a:srgbClr val="FF0000"/>
                </a:solidFill>
                <a:latin typeface="Arial" pitchFamily="34" charset="0"/>
              </a:rPr>
              <a:t>«</a:t>
            </a:r>
            <a:r>
              <a:rPr lang="ro-RO" sz="1400" b="1" dirty="0">
                <a:solidFill>
                  <a:srgbClr val="FF0000"/>
                </a:solidFill>
                <a:latin typeface="Arial" pitchFamily="34" charset="0"/>
              </a:rPr>
              <a:t>Î</a:t>
            </a:r>
            <a:r>
              <a:rPr lang="it-IT" sz="1400" b="1" dirty="0" err="1" smtClean="0">
                <a:solidFill>
                  <a:srgbClr val="FF0000"/>
                </a:solidFill>
                <a:latin typeface="Arial" pitchFamily="34" charset="0"/>
              </a:rPr>
              <a:t>ncadrare</a:t>
            </a:r>
            <a:r>
              <a:rPr lang="it-IT" sz="1400" b="1" dirty="0" smtClean="0">
                <a:solidFill>
                  <a:srgbClr val="FF0000"/>
                </a:solidFill>
                <a:latin typeface="Arial" pitchFamily="34" charset="0"/>
              </a:rPr>
              <a:t>»</a:t>
            </a:r>
            <a:r>
              <a:rPr lang="ro-RO" sz="1400" b="1" dirty="0" smtClean="0">
                <a:solidFill>
                  <a:srgbClr val="FF0000"/>
                </a:solidFill>
                <a:latin typeface="Arial" pitchFamily="34" charset="0"/>
              </a:rPr>
              <a:t> sau     </a:t>
            </a:r>
            <a:r>
              <a:rPr lang="it-IT" sz="1400" b="1" dirty="0" smtClean="0">
                <a:solidFill>
                  <a:srgbClr val="FF0000"/>
                </a:solidFill>
                <a:latin typeface="Arial" pitchFamily="34" charset="0"/>
              </a:rPr>
              <a:t>« </a:t>
            </a:r>
            <a:r>
              <a:rPr lang="ro-RO" sz="1400" b="1" dirty="0" smtClean="0">
                <a:solidFill>
                  <a:srgbClr val="FF0000"/>
                </a:solidFill>
                <a:latin typeface="Arial" pitchFamily="34" charset="0"/>
              </a:rPr>
              <a:t>Incident / accident</a:t>
            </a:r>
            <a:r>
              <a:rPr lang="it-IT" sz="1400" b="1" dirty="0" smtClean="0">
                <a:solidFill>
                  <a:srgbClr val="FF0000"/>
                </a:solidFill>
                <a:latin typeface="Arial" pitchFamily="34" charset="0"/>
              </a:rPr>
              <a:t>»</a:t>
            </a:r>
            <a:endParaRPr lang="en-US" sz="1400" b="1" dirty="0">
              <a:solidFill>
                <a:srgbClr val="FF0000"/>
              </a:solidFill>
              <a:latin typeface="Arial" pitchFamily="34" charset="0"/>
            </a:endParaRPr>
          </a:p>
          <a:p>
            <a:endParaRPr lang="en-US" sz="1400" dirty="0"/>
          </a:p>
        </p:txBody>
      </p:sp>
    </p:spTree>
    <p:extLst>
      <p:ext uri="{BB962C8B-B14F-4D97-AF65-F5344CB8AC3E}">
        <p14:creationId xmlns:p14="http://schemas.microsoft.com/office/powerpoint/2010/main" val="33603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990" y="2659627"/>
            <a:ext cx="4951810" cy="399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86400" y="2148920"/>
            <a:ext cx="2667000" cy="276999"/>
          </a:xfrm>
          <a:prstGeom prst="rect">
            <a:avLst/>
          </a:prstGeom>
        </p:spPr>
        <p:txBody>
          <a:bodyPr wrap="square">
            <a:spAutoFit/>
          </a:bodyPr>
          <a:lstStyle/>
          <a:p>
            <a:r>
              <a:rPr lang="en-US" sz="1200" dirty="0" smtClean="0"/>
              <a:t>. </a:t>
            </a:r>
            <a:endParaRPr lang="en-US" sz="1200" dirty="0"/>
          </a:p>
        </p:txBody>
      </p:sp>
      <p:sp>
        <p:nvSpPr>
          <p:cNvPr id="10" name="Rounded Rectangle 9"/>
          <p:cNvSpPr/>
          <p:nvPr/>
        </p:nvSpPr>
        <p:spPr>
          <a:xfrm>
            <a:off x="11280" y="2821909"/>
            <a:ext cx="3342710" cy="3737967"/>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None/>
            </a:pPr>
            <a:r>
              <a:rPr lang="en-US" sz="1400" dirty="0" smtClean="0"/>
              <a:t>Este </a:t>
            </a:r>
            <a:r>
              <a:rPr lang="en-US" sz="1400" dirty="0" err="1" smtClean="0"/>
              <a:t>afi</a:t>
            </a:r>
            <a:r>
              <a:rPr lang="ro-RO" sz="1400" dirty="0" smtClean="0"/>
              <a:t>ş</a:t>
            </a:r>
            <a:r>
              <a:rPr lang="en-US" sz="1400" dirty="0" smtClean="0"/>
              <a:t>at </a:t>
            </a:r>
            <a:r>
              <a:rPr lang="en-US" sz="1400" dirty="0" err="1"/>
              <a:t>ecranul</a:t>
            </a:r>
            <a:r>
              <a:rPr lang="en-US" sz="1400" dirty="0"/>
              <a:t> de </a:t>
            </a:r>
            <a:r>
              <a:rPr lang="en-US" sz="1400" dirty="0" err="1"/>
              <a:t>introducere</a:t>
            </a:r>
            <a:r>
              <a:rPr lang="en-US" sz="1400" dirty="0"/>
              <a:t> a </a:t>
            </a:r>
            <a:r>
              <a:rPr lang="en-US" sz="1400" dirty="0" err="1"/>
              <a:t>datelor</a:t>
            </a:r>
            <a:r>
              <a:rPr lang="en-US" sz="1400" dirty="0"/>
              <a:t> </a:t>
            </a:r>
            <a:r>
              <a:rPr lang="en-US" sz="1400" dirty="0" err="1"/>
              <a:t>aferente</a:t>
            </a:r>
            <a:r>
              <a:rPr lang="en-US" sz="1400" dirty="0"/>
              <a:t> </a:t>
            </a:r>
            <a:r>
              <a:rPr lang="en-US" sz="1400" dirty="0" err="1"/>
              <a:t>elementelor</a:t>
            </a:r>
            <a:r>
              <a:rPr lang="en-US" sz="1400" dirty="0"/>
              <a:t> de </a:t>
            </a:r>
            <a:r>
              <a:rPr lang="en-US" sz="1400" dirty="0" err="1"/>
              <a:t>identificare</a:t>
            </a:r>
            <a:r>
              <a:rPr lang="en-US" sz="1400" dirty="0"/>
              <a:t> ale </a:t>
            </a:r>
            <a:r>
              <a:rPr lang="en-US" sz="1400" i="1" dirty="0" smtClean="0"/>
              <a:t>Unit</a:t>
            </a:r>
            <a:r>
              <a:rPr lang="ro-RO" sz="1400" i="1" dirty="0" err="1" smtClean="0"/>
              <a:t>ăţ</a:t>
            </a:r>
            <a:r>
              <a:rPr lang="en-US" sz="1400" i="1" dirty="0" smtClean="0"/>
              <a:t>ii </a:t>
            </a:r>
            <a:r>
              <a:rPr lang="en-US" sz="1400" i="1" dirty="0" err="1"/>
              <a:t>economice</a:t>
            </a:r>
            <a:r>
              <a:rPr lang="en-US" sz="1400" i="1" dirty="0"/>
              <a:t> </a:t>
            </a:r>
            <a:r>
              <a:rPr lang="ro-RO" sz="1400" dirty="0" err="1"/>
              <a:t>ş</a:t>
            </a:r>
            <a:r>
              <a:rPr lang="en-US" sz="1400" dirty="0" err="1" smtClean="0"/>
              <a:t>i</a:t>
            </a:r>
            <a:r>
              <a:rPr lang="en-US" sz="1400" dirty="0" smtClean="0"/>
              <a:t> a</a:t>
            </a:r>
            <a:r>
              <a:rPr lang="ro-RO" sz="1400" dirty="0" smtClean="0"/>
              <a:t>le</a:t>
            </a:r>
            <a:r>
              <a:rPr lang="en-US" sz="1400" dirty="0" smtClean="0"/>
              <a:t> </a:t>
            </a:r>
            <a:r>
              <a:rPr lang="en-US" sz="1400" i="1" dirty="0" err="1"/>
              <a:t>Persoanei</a:t>
            </a:r>
            <a:r>
              <a:rPr lang="en-US" sz="1400" i="1" dirty="0"/>
              <a:t> care </a:t>
            </a:r>
            <a:r>
              <a:rPr lang="ro-RO" sz="1400" i="1" dirty="0" err="1"/>
              <a:t>î</a:t>
            </a:r>
            <a:r>
              <a:rPr lang="en-US" sz="1400" i="1" dirty="0" err="1" smtClean="0"/>
              <a:t>ntocmeste</a:t>
            </a:r>
            <a:r>
              <a:rPr lang="en-US" sz="1400" i="1" dirty="0" smtClean="0"/>
              <a:t> </a:t>
            </a:r>
            <a:r>
              <a:rPr lang="en-US" sz="1400" i="1" dirty="0" err="1"/>
              <a:t>notificarea</a:t>
            </a:r>
            <a:r>
              <a:rPr lang="en-US" sz="1400" dirty="0"/>
              <a:t>. </a:t>
            </a:r>
          </a:p>
          <a:p>
            <a:r>
              <a:rPr lang="en-US" sz="1400" dirty="0"/>
              <a:t>In </a:t>
            </a:r>
            <a:r>
              <a:rPr lang="en-US" sz="1400" dirty="0" smtClean="0"/>
              <a:t>sec</a:t>
            </a:r>
            <a:r>
              <a:rPr lang="ro-RO" sz="1400" dirty="0" smtClean="0"/>
              <a:t>ţ</a:t>
            </a:r>
            <a:r>
              <a:rPr lang="en-US" sz="1400" dirty="0" err="1" smtClean="0"/>
              <a:t>iunea</a:t>
            </a:r>
            <a:r>
              <a:rPr lang="en-US" sz="1400" dirty="0" smtClean="0"/>
              <a:t> </a:t>
            </a:r>
            <a:r>
              <a:rPr lang="en-US" sz="1400" i="1" dirty="0" err="1"/>
              <a:t>Unitatea</a:t>
            </a:r>
            <a:r>
              <a:rPr lang="en-US" sz="1400" i="1" dirty="0"/>
              <a:t> </a:t>
            </a:r>
            <a:r>
              <a:rPr lang="en-US" sz="1400" i="1" dirty="0" err="1"/>
              <a:t>economice</a:t>
            </a:r>
            <a:r>
              <a:rPr lang="en-US" sz="1400" dirty="0"/>
              <a:t>, </a:t>
            </a:r>
            <a:r>
              <a:rPr lang="en-US" sz="1400" dirty="0" err="1"/>
              <a:t>sistemul</a:t>
            </a:r>
            <a:r>
              <a:rPr lang="en-US" sz="1400" dirty="0"/>
              <a:t> </a:t>
            </a:r>
            <a:r>
              <a:rPr lang="en-US" sz="1400" dirty="0" err="1" smtClean="0"/>
              <a:t>precompleteaz</a:t>
            </a:r>
            <a:r>
              <a:rPr lang="ro-RO" sz="1400" dirty="0" smtClean="0"/>
              <a:t>ă</a:t>
            </a:r>
            <a:r>
              <a:rPr lang="en-US" sz="1400" dirty="0" smtClean="0"/>
              <a:t> </a:t>
            </a:r>
            <a:r>
              <a:rPr lang="en-US" sz="1400" dirty="0" err="1" smtClean="0"/>
              <a:t>informa</a:t>
            </a:r>
            <a:r>
              <a:rPr lang="ro-RO" sz="1400" dirty="0" smtClean="0"/>
              <a:t>ţ</a:t>
            </a:r>
            <a:r>
              <a:rPr lang="en-US" sz="1400" dirty="0" err="1" smtClean="0"/>
              <a:t>iile</a:t>
            </a:r>
            <a:r>
              <a:rPr lang="en-US" sz="1400" dirty="0"/>
              <a:t>: </a:t>
            </a:r>
            <a:endParaRPr lang="ro-RO" sz="1400" dirty="0" smtClean="0"/>
          </a:p>
          <a:p>
            <a:pPr marL="285750" indent="-285750">
              <a:buFontTx/>
              <a:buChar char="-"/>
            </a:pPr>
            <a:r>
              <a:rPr lang="en-US" sz="1400" dirty="0" err="1" smtClean="0"/>
              <a:t>Denumirea</a:t>
            </a:r>
            <a:r>
              <a:rPr lang="ro-RO" sz="1400" dirty="0" smtClean="0"/>
              <a:t> </a:t>
            </a:r>
            <a:r>
              <a:rPr lang="en-US" sz="1400" dirty="0" err="1" smtClean="0"/>
              <a:t>amplasamentului</a:t>
            </a:r>
            <a:r>
              <a:rPr lang="ro-RO" sz="1400" dirty="0" smtClean="0"/>
              <a:t>,</a:t>
            </a:r>
            <a:r>
              <a:rPr lang="en-US" sz="1400" dirty="0" smtClean="0"/>
              <a:t> </a:t>
            </a:r>
            <a:endParaRPr lang="ro-RO" sz="1400" dirty="0"/>
          </a:p>
          <a:p>
            <a:pPr marL="285750" indent="-285750">
              <a:buFontTx/>
              <a:buChar char="-"/>
            </a:pPr>
            <a:r>
              <a:rPr lang="en-US" sz="1400" dirty="0" err="1" smtClean="0"/>
              <a:t>adresa</a:t>
            </a:r>
            <a:r>
              <a:rPr lang="en-US" sz="1400" dirty="0" smtClean="0"/>
              <a:t>,</a:t>
            </a:r>
            <a:endParaRPr lang="ro-RO" sz="1400" dirty="0" smtClean="0"/>
          </a:p>
          <a:p>
            <a:pPr marL="285750" indent="-285750">
              <a:buFontTx/>
              <a:buChar char="-"/>
            </a:pPr>
            <a:r>
              <a:rPr lang="en-US" sz="1400" dirty="0" err="1" smtClean="0"/>
              <a:t>denumirea</a:t>
            </a:r>
            <a:r>
              <a:rPr lang="en-US" sz="1400" dirty="0" smtClean="0"/>
              <a:t> </a:t>
            </a:r>
            <a:r>
              <a:rPr lang="en-US" sz="1400" dirty="0" err="1"/>
              <a:t>titularului</a:t>
            </a:r>
            <a:r>
              <a:rPr lang="en-US" sz="1400" dirty="0"/>
              <a:t> </a:t>
            </a:r>
            <a:r>
              <a:rPr lang="en-US" sz="1400" dirty="0" err="1" smtClean="0"/>
              <a:t>activit</a:t>
            </a:r>
            <a:r>
              <a:rPr lang="ro-RO" sz="1400" dirty="0" err="1" smtClean="0"/>
              <a:t>ăţ</a:t>
            </a:r>
            <a:r>
              <a:rPr lang="en-US" sz="1400" dirty="0" smtClean="0"/>
              <a:t>ii</a:t>
            </a:r>
            <a:r>
              <a:rPr lang="ro-RO" sz="1400" dirty="0" smtClean="0"/>
              <a:t>,</a:t>
            </a:r>
            <a:r>
              <a:rPr lang="en-US" sz="1400" dirty="0" smtClean="0"/>
              <a:t> </a:t>
            </a:r>
            <a:endParaRPr lang="ro-RO" sz="1400" dirty="0"/>
          </a:p>
          <a:p>
            <a:pPr marL="285750" indent="-285750">
              <a:buFontTx/>
              <a:buChar char="-"/>
            </a:pPr>
            <a:r>
              <a:rPr lang="en-US" sz="1400" dirty="0" err="1" smtClean="0"/>
              <a:t>sediul</a:t>
            </a:r>
            <a:r>
              <a:rPr lang="en-US" sz="1400" dirty="0" smtClean="0"/>
              <a:t> social</a:t>
            </a:r>
            <a:r>
              <a:rPr lang="en-US" sz="1400" dirty="0"/>
              <a:t>, </a:t>
            </a:r>
            <a:r>
              <a:rPr lang="ro-RO" sz="1400" dirty="0" err="1"/>
              <a:t>ş</a:t>
            </a:r>
            <a:r>
              <a:rPr lang="en-US" sz="1400" dirty="0" err="1" smtClean="0"/>
              <a:t>i</a:t>
            </a:r>
            <a:endParaRPr lang="ro-RO" sz="1400" dirty="0" smtClean="0"/>
          </a:p>
          <a:p>
            <a:pPr marL="285750" indent="-285750">
              <a:buFontTx/>
              <a:buChar char="-"/>
            </a:pPr>
            <a:r>
              <a:rPr lang="en-US" sz="1400" dirty="0" err="1" smtClean="0"/>
              <a:t>profilul</a:t>
            </a:r>
            <a:r>
              <a:rPr lang="en-US" sz="1400" dirty="0" smtClean="0"/>
              <a:t> </a:t>
            </a:r>
            <a:r>
              <a:rPr lang="en-US" sz="1400" dirty="0"/>
              <a:t>de </a:t>
            </a:r>
            <a:r>
              <a:rPr lang="en-US" sz="1400" dirty="0" err="1"/>
              <a:t>activitate</a:t>
            </a:r>
            <a:endParaRPr lang="it-IT" sz="1400" dirty="0" smtClean="0"/>
          </a:p>
        </p:txBody>
      </p:sp>
      <p:sp>
        <p:nvSpPr>
          <p:cNvPr id="12" name="Horizontal Scroll 11"/>
          <p:cNvSpPr/>
          <p:nvPr/>
        </p:nvSpPr>
        <p:spPr>
          <a:xfrm>
            <a:off x="151423" y="1038202"/>
            <a:ext cx="8571345" cy="1742639"/>
          </a:xfrm>
          <a:prstGeom prst="horizontalScroll">
            <a:avLst/>
          </a:prstGeom>
          <a:gradFill>
            <a:gsLst>
              <a:gs pos="0">
                <a:schemeClr val="folHlink"/>
              </a:gs>
              <a:gs pos="0">
                <a:srgbClr val="99CC00"/>
              </a:gs>
              <a:gs pos="3000">
                <a:srgbClr val="B7DB4C">
                  <a:lumMod val="67000"/>
                  <a:lumOff val="33000"/>
                </a:srgbClr>
              </a:gs>
              <a:gs pos="7000">
                <a:srgbClr val="B2D83E"/>
              </a:gs>
              <a:gs pos="0">
                <a:srgbClr val="99CC00"/>
              </a:gs>
              <a:gs pos="0">
                <a:srgbClr val="99CC00"/>
              </a:gs>
              <a:gs pos="0">
                <a:srgbClr val="99CC00"/>
              </a:gs>
              <a:gs pos="55000">
                <a:schemeClr val="bg1"/>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a:solidFill>
                  <a:schemeClr val="tx1"/>
                </a:solidFill>
                <a:latin typeface="Arial" panose="020B0604020202020204" pitchFamily="34" charset="0"/>
                <a:cs typeface="Arial" panose="020B0604020202020204" pitchFamily="34" charset="0"/>
              </a:rPr>
              <a:t>Utilizatorul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poate</a:t>
            </a:r>
            <a:r>
              <a:rPr lang="it-IT" dirty="0">
                <a:solidFill>
                  <a:schemeClr val="tx1"/>
                </a:solidFill>
                <a:latin typeface="Arial" panose="020B0604020202020204" pitchFamily="34" charset="0"/>
                <a:cs typeface="Arial" panose="020B0604020202020204" pitchFamily="34" charset="0"/>
              </a:rPr>
              <a:t> </a:t>
            </a:r>
            <a:r>
              <a:rPr lang="it-IT" dirty="0" err="1" smtClean="0">
                <a:solidFill>
                  <a:schemeClr val="tx1"/>
                </a:solidFill>
                <a:latin typeface="Arial" panose="020B0604020202020204" pitchFamily="34" charset="0"/>
                <a:cs typeface="Arial" panose="020B0604020202020204" pitchFamily="34" charset="0"/>
              </a:rPr>
              <a:t>desc</a:t>
            </a:r>
            <a:r>
              <a:rPr lang="ro-RO" dirty="0" smtClean="0">
                <a:solidFill>
                  <a:schemeClr val="tx1"/>
                </a:solidFill>
                <a:latin typeface="Arial" panose="020B0604020202020204" pitchFamily="34" charset="0"/>
                <a:cs typeface="Arial" panose="020B0604020202020204" pitchFamily="34" charset="0"/>
              </a:rPr>
              <a:t>ă</a:t>
            </a:r>
            <a:r>
              <a:rPr lang="it-IT" dirty="0" err="1" smtClean="0">
                <a:solidFill>
                  <a:schemeClr val="tx1"/>
                </a:solidFill>
                <a:latin typeface="Arial" panose="020B0604020202020204" pitchFamily="34" charset="0"/>
                <a:cs typeface="Arial" panose="020B0604020202020204" pitchFamily="34" charset="0"/>
              </a:rPr>
              <a:t>rca</a:t>
            </a:r>
            <a:r>
              <a:rPr lang="it-IT" dirty="0" smtClean="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modelul</a:t>
            </a:r>
            <a:r>
              <a:rPr lang="it-IT" dirty="0">
                <a:solidFill>
                  <a:schemeClr val="tx1"/>
                </a:solidFill>
                <a:latin typeface="Arial" panose="020B0604020202020204" pitchFamily="34" charset="0"/>
                <a:cs typeface="Arial" panose="020B0604020202020204" pitchFamily="34" charset="0"/>
              </a:rPr>
              <a:t> de </a:t>
            </a:r>
            <a:r>
              <a:rPr lang="ro-RO" dirty="0" smtClean="0">
                <a:solidFill>
                  <a:schemeClr val="tx1"/>
                </a:solidFill>
                <a:latin typeface="Arial" panose="020B0604020202020204" pitchFamily="34" charset="0"/>
                <a:cs typeface="Arial" panose="020B0604020202020204" pitchFamily="34" charset="0"/>
              </a:rPr>
              <a:t>Notificare</a:t>
            </a:r>
            <a:r>
              <a:rPr lang="it-IT" dirty="0" smtClean="0">
                <a:solidFill>
                  <a:schemeClr val="tx1"/>
                </a:solidFill>
                <a:latin typeface="Arial" panose="020B0604020202020204" pitchFamily="34" charset="0"/>
                <a:cs typeface="Arial" panose="020B0604020202020204" pitchFamily="34" charset="0"/>
              </a:rPr>
              <a:t> </a:t>
            </a:r>
            <a:r>
              <a:rPr lang="it-IT" dirty="0">
                <a:solidFill>
                  <a:schemeClr val="tx1"/>
                </a:solidFill>
                <a:latin typeface="Arial" panose="020B0604020202020204" pitchFamily="34" charset="0"/>
                <a:cs typeface="Arial" panose="020B0604020202020204" pitchFamily="34" charset="0"/>
              </a:rPr>
              <a:t>ce </a:t>
            </a:r>
            <a:r>
              <a:rPr lang="it-IT" dirty="0" err="1">
                <a:solidFill>
                  <a:schemeClr val="tx1"/>
                </a:solidFill>
                <a:latin typeface="Arial" panose="020B0604020202020204" pitchFamily="34" charset="0"/>
                <a:cs typeface="Arial" panose="020B0604020202020204" pitchFamily="34" charset="0"/>
              </a:rPr>
              <a:t>trebuie</a:t>
            </a:r>
            <a:r>
              <a:rPr lang="it-IT" dirty="0">
                <a:solidFill>
                  <a:schemeClr val="tx1"/>
                </a:solidFill>
                <a:latin typeface="Arial" panose="020B0604020202020204" pitchFamily="34" charset="0"/>
                <a:cs typeface="Arial" panose="020B0604020202020204" pitchFamily="34" charset="0"/>
              </a:rPr>
              <a:t> </a:t>
            </a:r>
            <a:r>
              <a:rPr lang="it-IT" dirty="0" err="1" smtClean="0">
                <a:solidFill>
                  <a:schemeClr val="tx1"/>
                </a:solidFill>
                <a:latin typeface="Arial" panose="020B0604020202020204" pitchFamily="34" charset="0"/>
                <a:cs typeface="Arial" panose="020B0604020202020204" pitchFamily="34" charset="0"/>
              </a:rPr>
              <a:t>completat</a:t>
            </a:r>
            <a:r>
              <a:rPr lang="ro-RO" dirty="0" smtClean="0">
                <a:solidFill>
                  <a:schemeClr val="tx1"/>
                </a:solidFill>
                <a:latin typeface="Arial" panose="020B0604020202020204" pitchFamily="34" charset="0"/>
                <a:cs typeface="Arial" panose="020B0604020202020204" pitchFamily="34" charset="0"/>
              </a:rPr>
              <a:t>,</a:t>
            </a:r>
            <a:r>
              <a:rPr lang="it-IT" dirty="0" smtClean="0">
                <a:solidFill>
                  <a:schemeClr val="tx1"/>
                </a:solidFill>
                <a:latin typeface="Arial" panose="020B0604020202020204" pitchFamily="34" charset="0"/>
                <a:cs typeface="Arial" panose="020B0604020202020204" pitchFamily="34" charset="0"/>
              </a:rPr>
              <a:t> </a:t>
            </a:r>
            <a:r>
              <a:rPr lang="it-IT" dirty="0" err="1" smtClean="0">
                <a:solidFill>
                  <a:schemeClr val="tx1"/>
                </a:solidFill>
                <a:latin typeface="Arial" panose="020B0604020202020204" pitchFamily="34" charset="0"/>
                <a:cs typeface="Arial" panose="020B0604020202020204" pitchFamily="34" charset="0"/>
              </a:rPr>
              <a:t>apas</a:t>
            </a:r>
            <a:r>
              <a:rPr lang="ro-RO" dirty="0" smtClean="0">
                <a:solidFill>
                  <a:schemeClr val="tx1"/>
                </a:solidFill>
                <a:latin typeface="Arial" panose="020B0604020202020204" pitchFamily="34" charset="0"/>
                <a:cs typeface="Arial" panose="020B0604020202020204" pitchFamily="34" charset="0"/>
              </a:rPr>
              <a:t>â</a:t>
            </a:r>
            <a:r>
              <a:rPr lang="it-IT" dirty="0" err="1" smtClean="0">
                <a:solidFill>
                  <a:schemeClr val="tx1"/>
                </a:solidFill>
                <a:latin typeface="Arial" panose="020B0604020202020204" pitchFamily="34" charset="0"/>
                <a:cs typeface="Arial" panose="020B0604020202020204" pitchFamily="34" charset="0"/>
              </a:rPr>
              <a:t>nd</a:t>
            </a:r>
            <a:r>
              <a:rPr lang="it-IT" dirty="0" smtClean="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butonul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disponibil</a:t>
            </a:r>
            <a:r>
              <a:rPr lang="it-IT" dirty="0">
                <a:solidFill>
                  <a:schemeClr val="tx1"/>
                </a:solidFill>
                <a:latin typeface="Arial" panose="020B0604020202020204" pitchFamily="34" charset="0"/>
                <a:cs typeface="Arial" panose="020B0604020202020204" pitchFamily="34" charset="0"/>
              </a:rPr>
              <a:t> </a:t>
            </a:r>
            <a:r>
              <a:rPr lang="ro-RO" dirty="0" smtClean="0">
                <a:solidFill>
                  <a:schemeClr val="tx1"/>
                </a:solidFill>
                <a:latin typeface="Arial" panose="020B0604020202020204" pitchFamily="34" charset="0"/>
                <a:cs typeface="Arial" panose="020B0604020202020204" pitchFamily="34" charset="0"/>
              </a:rPr>
              <a:t>î</a:t>
            </a:r>
            <a:r>
              <a:rPr lang="it-IT" dirty="0" smtClean="0">
                <a:solidFill>
                  <a:schemeClr val="tx1"/>
                </a:solidFill>
                <a:latin typeface="Arial" panose="020B0604020202020204" pitchFamily="34" charset="0"/>
                <a:cs typeface="Arial" panose="020B0604020202020204" pitchFamily="34" charset="0"/>
              </a:rPr>
              <a:t>n </a:t>
            </a:r>
            <a:r>
              <a:rPr lang="it-IT" dirty="0">
                <a:solidFill>
                  <a:schemeClr val="tx1"/>
                </a:solidFill>
                <a:latin typeface="Arial" panose="020B0604020202020204" pitchFamily="34" charset="0"/>
                <a:cs typeface="Arial" panose="020B0604020202020204" pitchFamily="34" charset="0"/>
              </a:rPr>
              <a:t>prima pagina a </a:t>
            </a:r>
            <a:r>
              <a:rPr lang="it-IT" dirty="0" err="1">
                <a:solidFill>
                  <a:schemeClr val="tx1"/>
                </a:solidFill>
                <a:latin typeface="Arial" panose="020B0604020202020204" pitchFamily="34" charset="0"/>
                <a:cs typeface="Arial" panose="020B0604020202020204" pitchFamily="34" charset="0"/>
              </a:rPr>
              <a:t>aplicatiei</a:t>
            </a:r>
            <a:r>
              <a:rPr lang="it-IT"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Opera</a:t>
            </a:r>
            <a:r>
              <a:rPr lang="ro-RO" b="1" dirty="0" err="1">
                <a:solidFill>
                  <a:schemeClr val="tx1"/>
                </a:solidFill>
                <a:latin typeface="Arial" panose="020B0604020202020204" pitchFamily="34" charset="0"/>
                <a:cs typeface="Arial" panose="020B0604020202020204" pitchFamily="34" charset="0"/>
              </a:rPr>
              <a:t>ţ</a:t>
            </a:r>
            <a:r>
              <a:rPr lang="ro-RO" dirty="0" err="1">
                <a:solidFill>
                  <a:schemeClr val="tx1"/>
                </a:solidFill>
                <a:latin typeface="Arial" panose="020B0604020202020204" pitchFamily="34" charset="0"/>
                <a:cs typeface="Arial" panose="020B0604020202020204" pitchFamily="34" charset="0"/>
              </a:rPr>
              <a:t>iunea</a:t>
            </a:r>
            <a:r>
              <a:rPr lang="ro-RO" dirty="0">
                <a:solidFill>
                  <a:schemeClr val="tx1"/>
                </a:solidFill>
                <a:latin typeface="Arial" panose="020B0604020202020204" pitchFamily="34" charset="0"/>
                <a:cs typeface="Arial" panose="020B0604020202020204" pitchFamily="34" charset="0"/>
              </a:rPr>
              <a:t> de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ad</a:t>
            </a:r>
            <a:r>
              <a:rPr lang="ro-RO" dirty="0" smtClean="0">
                <a:solidFill>
                  <a:schemeClr val="tx1"/>
                </a:solidFill>
                <a:latin typeface="Arial" panose="020B0604020202020204" pitchFamily="34" charset="0"/>
                <a:cs typeface="Arial" panose="020B0604020202020204" pitchFamily="34" charset="0"/>
              </a:rPr>
              <a:t>ă</a:t>
            </a:r>
            <a:r>
              <a:rPr lang="en-US" dirty="0" err="1" smtClean="0">
                <a:solidFill>
                  <a:schemeClr val="tx1"/>
                </a:solidFill>
                <a:latin typeface="Arial" panose="020B0604020202020204" pitchFamily="34" charset="0"/>
                <a:cs typeface="Arial" panose="020B0604020202020204" pitchFamily="34" charset="0"/>
              </a:rPr>
              <a:t>ugare</a:t>
            </a:r>
            <a:r>
              <a:rPr lang="ro-RO"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 </a:t>
            </a:r>
            <a:r>
              <a:rPr lang="en-US" dirty="0" err="1">
                <a:solidFill>
                  <a:schemeClr val="tx1"/>
                </a:solidFill>
                <a:latin typeface="Arial" panose="020B0604020202020204" pitchFamily="34" charset="0"/>
                <a:cs typeface="Arial" panose="020B0604020202020204" pitchFamily="34" charset="0"/>
              </a:rPr>
              <a:t>unei</a:t>
            </a:r>
            <a:r>
              <a:rPr lang="en-US" dirty="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notifc</a:t>
            </a:r>
            <a:r>
              <a:rPr lang="ro-RO" dirty="0" smtClean="0">
                <a:solidFill>
                  <a:schemeClr val="tx1"/>
                </a:solidFill>
                <a:latin typeface="Arial" panose="020B0604020202020204" pitchFamily="34" charset="0"/>
                <a:cs typeface="Arial" panose="020B0604020202020204" pitchFamily="34" charset="0"/>
              </a:rPr>
              <a:t>ă</a:t>
            </a:r>
            <a:r>
              <a:rPr lang="en-US" dirty="0" err="1" smtClean="0">
                <a:solidFill>
                  <a:schemeClr val="tx1"/>
                </a:solidFill>
                <a:latin typeface="Arial" panose="020B0604020202020204" pitchFamily="34" charset="0"/>
                <a:cs typeface="Arial" panose="020B0604020202020204" pitchFamily="34" charset="0"/>
              </a:rPr>
              <a:t>ri</a:t>
            </a:r>
            <a:r>
              <a:rPr lang="ro-RO" dirty="0" smtClean="0">
                <a:solidFill>
                  <a:schemeClr val="tx1"/>
                </a:solidFill>
                <a:latin typeface="Arial" panose="020B0604020202020204" pitchFamily="34" charset="0"/>
                <a:cs typeface="Arial" panose="020B0604020202020204" pitchFamily="34" charset="0"/>
              </a:rPr>
              <a:t>,</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se </a:t>
            </a:r>
            <a:r>
              <a:rPr lang="ro-RO" dirty="0">
                <a:solidFill>
                  <a:schemeClr val="tx1"/>
                </a:solidFill>
                <a:latin typeface="Arial" panose="020B0604020202020204" pitchFamily="34" charset="0"/>
                <a:cs typeface="Arial" panose="020B0604020202020204" pitchFamily="34" charset="0"/>
              </a:rPr>
              <a:t>face prin </a:t>
            </a:r>
            <a:r>
              <a:rPr lang="en-US" dirty="0" err="1">
                <a:solidFill>
                  <a:schemeClr val="tx1"/>
                </a:solidFill>
                <a:latin typeface="Arial" panose="020B0604020202020204" pitchFamily="34" charset="0"/>
                <a:cs typeface="Arial" panose="020B0604020202020204" pitchFamily="34" charset="0"/>
              </a:rPr>
              <a:t>acces</a:t>
            </a:r>
            <a:r>
              <a:rPr lang="ro-RO" dirty="0" err="1">
                <a:solidFill>
                  <a:schemeClr val="tx1"/>
                </a:solidFill>
                <a:latin typeface="Arial" panose="020B0604020202020204" pitchFamily="34" charset="0"/>
                <a:cs typeface="Arial" panose="020B0604020202020204" pitchFamily="34" charset="0"/>
              </a:rPr>
              <a:t>area</a:t>
            </a:r>
            <a:r>
              <a:rPr lang="ro-RO"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butonul</a:t>
            </a:r>
            <a:r>
              <a:rPr lang="ro-RO" dirty="0">
                <a:solidFill>
                  <a:schemeClr val="tx1"/>
                </a:solidFill>
                <a:latin typeface="Arial" panose="020B0604020202020204" pitchFamily="34" charset="0"/>
                <a:cs typeface="Arial" panose="020B0604020202020204" pitchFamily="34" charset="0"/>
              </a:rPr>
              <a:t>ui</a:t>
            </a:r>
            <a:r>
              <a:rPr lang="en-US" dirty="0">
                <a:solidFill>
                  <a:schemeClr val="tx1"/>
                </a:solidFill>
                <a:latin typeface="Arial" panose="020B0604020202020204" pitchFamily="34" charset="0"/>
                <a:cs typeface="Arial" panose="020B0604020202020204" pitchFamily="34" charset="0"/>
              </a:rPr>
              <a:t> “</a:t>
            </a:r>
            <a:r>
              <a:rPr lang="ro-RO" dirty="0">
                <a:solidFill>
                  <a:schemeClr val="tx1"/>
                </a:solidFill>
                <a:latin typeface="Arial" panose="020B0604020202020204" pitchFamily="34" charset="0"/>
                <a:cs typeface="Arial" panose="020B0604020202020204" pitchFamily="34" charset="0"/>
              </a:rPr>
              <a:t>ADAUGARE</a:t>
            </a:r>
            <a:r>
              <a:rPr lang="en-US" dirty="0">
                <a:solidFill>
                  <a:schemeClr val="tx1"/>
                </a:solidFill>
                <a:latin typeface="Arial" panose="020B0604020202020204" pitchFamily="34" charset="0"/>
                <a:cs typeface="Arial" panose="020B0604020202020204" pitchFamily="34" charset="0"/>
              </a:rPr>
              <a:t>”</a:t>
            </a:r>
          </a:p>
          <a:p>
            <a:endParaRPr lang="it-IT"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7315200" y="3429000"/>
            <a:ext cx="1811172" cy="3221126"/>
          </a:xfrm>
          <a:prstGeom prst="wedgeRoundRectCallout">
            <a:avLst>
              <a:gd name="adj1" fmla="val -90737"/>
              <a:gd name="adj2" fmla="val 42813"/>
              <a:gd name="adj3" fmla="val 16667"/>
            </a:avLst>
          </a:prstGeom>
          <a:gradFill>
            <a:gsLst>
              <a:gs pos="98000">
                <a:srgbClr val="9DD073">
                  <a:alpha val="55000"/>
                </a:srgbClr>
              </a:gs>
              <a:gs pos="42000">
                <a:srgbClr val="92D050">
                  <a:alpha val="0"/>
                </a:srgbClr>
              </a:gs>
              <a:gs pos="100000">
                <a:schemeClr val="bg1"/>
              </a:gs>
              <a:gs pos="100000">
                <a:schemeClr val="bg1"/>
              </a:gs>
            </a:gsLst>
            <a:path path="rect">
              <a:fillToRect l="100000" t="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400" dirty="0" smtClean="0">
                <a:solidFill>
                  <a:schemeClr val="tx1"/>
                </a:solidFill>
                <a:latin typeface="Arial" panose="020B0604020202020204" pitchFamily="34" charset="0"/>
                <a:cs typeface="Arial" panose="020B0604020202020204" pitchFamily="34" charset="0"/>
              </a:rPr>
              <a:t>Opera</a:t>
            </a:r>
            <a:r>
              <a:rPr lang="en-US" sz="1400" dirty="0" err="1" smtClean="0">
                <a:solidFill>
                  <a:schemeClr val="tx1"/>
                </a:solidFill>
                <a:latin typeface="Arial" panose="020B0604020202020204" pitchFamily="34" charset="0"/>
                <a:cs typeface="Arial" panose="020B0604020202020204" pitchFamily="34" charset="0"/>
              </a:rPr>
              <a:t>torul</a:t>
            </a:r>
            <a:r>
              <a:rPr lang="en-US" sz="1400" dirty="0" smtClean="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apasa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butonul</a:t>
            </a:r>
            <a:r>
              <a:rPr lang="en-US" sz="1400" dirty="0">
                <a:solidFill>
                  <a:schemeClr val="tx1"/>
                </a:solidFill>
                <a:latin typeface="Arial" panose="020B0604020202020204" pitchFamily="34" charset="0"/>
                <a:cs typeface="Arial" panose="020B0604020202020204" pitchFamily="34" charset="0"/>
              </a:rPr>
              <a:t> “PASUL URMATOR”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trece</a:t>
            </a:r>
            <a:r>
              <a:rPr lang="en-US" sz="1400" dirty="0">
                <a:solidFill>
                  <a:schemeClr val="tx1"/>
                </a:solidFill>
                <a:latin typeface="Arial" panose="020B0604020202020204" pitchFamily="34" charset="0"/>
                <a:cs typeface="Arial" panose="020B0604020202020204" pitchFamily="34" charset="0"/>
              </a:rPr>
              <a:t> in </a:t>
            </a:r>
            <a:r>
              <a:rPr lang="en-US" sz="1400" dirty="0" err="1">
                <a:solidFill>
                  <a:schemeClr val="tx1"/>
                </a:solidFill>
                <a:latin typeface="Arial" panose="020B0604020202020204" pitchFamily="34" charset="0"/>
                <a:cs typeface="Arial" panose="020B0604020202020204" pitchFamily="34" charset="0"/>
              </a:rPr>
              <a:t>pasul</a:t>
            </a:r>
            <a:r>
              <a:rPr lang="en-US" sz="1400" dirty="0">
                <a:solidFill>
                  <a:schemeClr val="tx1"/>
                </a:solidFill>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a:t>
            </a:r>
            <a:r>
              <a:rPr lang="en-US" sz="1400" b="1" dirty="0" err="1">
                <a:solidFill>
                  <a:srgbClr val="FF0000"/>
                </a:solidFill>
                <a:latin typeface="Arial" panose="020B0604020202020204" pitchFamily="34" charset="0"/>
                <a:cs typeface="Arial" panose="020B0604020202020204" pitchFamily="34" charset="0"/>
              </a:rPr>
              <a:t>Atasare</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documente</a:t>
            </a:r>
            <a:r>
              <a:rPr lang="en-US" sz="1400" b="1" dirty="0">
                <a:solidFill>
                  <a:srgbClr val="FF0000"/>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sau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butonul</a:t>
            </a:r>
            <a:r>
              <a:rPr lang="en-US" sz="1400" dirty="0">
                <a:solidFill>
                  <a:schemeClr val="tx1"/>
                </a:solidFill>
                <a:latin typeface="Arial" panose="020B0604020202020204" pitchFamily="34" charset="0"/>
                <a:cs typeface="Arial" panose="020B0604020202020204" pitchFamily="34" charset="0"/>
              </a:rPr>
              <a:t> “ANULEAZA”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revenirea</a:t>
            </a:r>
            <a:r>
              <a:rPr lang="en-US" sz="1400" dirty="0">
                <a:solidFill>
                  <a:schemeClr val="tx1"/>
                </a:solidFill>
                <a:latin typeface="Arial" panose="020B0604020202020204" pitchFamily="34" charset="0"/>
                <a:cs typeface="Arial" panose="020B0604020202020204" pitchFamily="34" charset="0"/>
              </a:rPr>
              <a:t> in </a:t>
            </a:r>
            <a:r>
              <a:rPr lang="en-US" sz="1400" dirty="0" err="1">
                <a:solidFill>
                  <a:schemeClr val="tx1"/>
                </a:solidFill>
                <a:latin typeface="Arial" panose="020B0604020202020204" pitchFamily="34" charset="0"/>
                <a:cs typeface="Arial" panose="020B0604020202020204" pitchFamily="34" charset="0"/>
              </a:rPr>
              <a:t>ecranul</a:t>
            </a:r>
            <a:r>
              <a:rPr lang="en-US" sz="1400" dirty="0">
                <a:solidFill>
                  <a:schemeClr val="tx1"/>
                </a:solidFill>
                <a:latin typeface="Arial" panose="020B0604020202020204" pitchFamily="34" charset="0"/>
                <a:cs typeface="Arial" panose="020B0604020202020204" pitchFamily="34" charset="0"/>
              </a:rPr>
              <a:t> principal cu </a:t>
            </a:r>
            <a:r>
              <a:rPr lang="en-US" sz="1400" dirty="0" err="1">
                <a:solidFill>
                  <a:schemeClr val="tx1"/>
                </a:solidFill>
                <a:latin typeface="Arial" panose="020B0604020202020204" pitchFamily="34" charset="0"/>
                <a:cs typeface="Arial" panose="020B0604020202020204" pitchFamily="34" charset="0"/>
              </a:rPr>
              <a:t>lista</a:t>
            </a:r>
            <a:r>
              <a:rPr lang="en-US" sz="1400" dirty="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notific</a:t>
            </a:r>
            <a:r>
              <a:rPr lang="ro-RO" sz="1400" dirty="0" smtClean="0">
                <a:solidFill>
                  <a:schemeClr val="tx1"/>
                </a:solidFill>
                <a:latin typeface="Arial" panose="020B0604020202020204" pitchFamily="34" charset="0"/>
                <a:cs typeface="Arial" panose="020B0604020202020204" pitchFamily="34" charset="0"/>
              </a:rPr>
              <a:t>ă</a:t>
            </a:r>
            <a:r>
              <a:rPr lang="en-US" sz="1400" dirty="0" err="1" smtClean="0">
                <a:solidFill>
                  <a:schemeClr val="tx1"/>
                </a:solidFill>
                <a:latin typeface="Arial" panose="020B0604020202020204" pitchFamily="34" charset="0"/>
                <a:cs typeface="Arial" panose="020B0604020202020204" pitchFamily="34" charset="0"/>
              </a:rPr>
              <a:t>rilor</a:t>
            </a:r>
            <a:r>
              <a:rPr lang="en-US" sz="1400" dirty="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f</a:t>
            </a:r>
            <a:r>
              <a:rPr lang="ro-RO" sz="1400" dirty="0" smtClean="0">
                <a:solidFill>
                  <a:schemeClr val="tx1"/>
                </a:solidFill>
                <a:latin typeface="Arial" panose="020B0604020202020204" pitchFamily="34" charset="0"/>
                <a:cs typeface="Arial" panose="020B0604020202020204" pitchFamily="34" charset="0"/>
              </a:rPr>
              <a:t>ă</a:t>
            </a:r>
            <a:r>
              <a:rPr lang="en-US" sz="1400" dirty="0" smtClean="0">
                <a:solidFill>
                  <a:schemeClr val="tx1"/>
                </a:solidFill>
                <a:latin typeface="Arial" panose="020B0604020202020204" pitchFamily="34" charset="0"/>
                <a:cs typeface="Arial" panose="020B0604020202020204" pitchFamily="34" charset="0"/>
              </a:rPr>
              <a:t>r</a:t>
            </a:r>
            <a:r>
              <a:rPr lang="ro-RO" sz="1400" dirty="0" smtClean="0">
                <a:solidFill>
                  <a:schemeClr val="tx1"/>
                </a:solidFill>
                <a:latin typeface="Arial" panose="020B0604020202020204" pitchFamily="34" charset="0"/>
                <a:cs typeface="Arial" panose="020B0604020202020204" pitchFamily="34" charset="0"/>
              </a:rPr>
              <a:t>ă</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 </a:t>
            </a:r>
            <a:r>
              <a:rPr lang="en-US" sz="1400" dirty="0" err="1">
                <a:solidFill>
                  <a:schemeClr val="tx1"/>
                </a:solidFill>
                <a:latin typeface="Arial" panose="020B0604020202020204" pitchFamily="34" charset="0"/>
                <a:cs typeface="Arial" panose="020B0604020202020204" pitchFamily="34" charset="0"/>
              </a:rPr>
              <a:t>salva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sau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trimite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notificarea</a:t>
            </a:r>
            <a:r>
              <a:rPr lang="en-US" sz="1400" dirty="0">
                <a:latin typeface="Arial" panose="020B0604020202020204" pitchFamily="34" charset="0"/>
                <a:cs typeface="Arial" panose="020B0604020202020204" pitchFamily="34" charset="0"/>
              </a:rPr>
              <a:t>. </a:t>
            </a:r>
            <a:endParaRPr lang="en-US" sz="1400" dirty="0">
              <a:solidFill>
                <a:schemeClr val="tx1"/>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auto">
          <a:xfrm rot="4329029" flipH="1">
            <a:off x="6410077" y="2170050"/>
            <a:ext cx="282985" cy="1303720"/>
          </a:xfrm>
          <a:prstGeom prst="curvedLeftArrow">
            <a:avLst>
              <a:gd name="adj1" fmla="val 2073"/>
              <a:gd name="adj2" fmla="val 125304"/>
              <a:gd name="adj3" fmla="val 10250"/>
            </a:avLst>
          </a:prstGeom>
          <a:gradFill rotWithShape="1">
            <a:gsLst>
              <a:gs pos="0">
                <a:srgbClr val="FFFFFF"/>
              </a:gs>
              <a:gs pos="50000">
                <a:srgbClr val="F4AACB"/>
              </a:gs>
              <a:gs pos="100000">
                <a:srgbClr val="FFFFFF"/>
              </a:gs>
            </a:gsLst>
            <a:lin ang="18900000" scaled="1"/>
          </a:gradFill>
          <a:ln w="38100">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15" name="Rectangle 2"/>
          <p:cNvSpPr txBox="1">
            <a:spLocks noChangeArrowheads="1"/>
          </p:cNvSpPr>
          <p:nvPr/>
        </p:nvSpPr>
        <p:spPr>
          <a:xfrm>
            <a:off x="38100" y="457200"/>
            <a:ext cx="8864600" cy="637913"/>
          </a:xfrm>
          <a:prstGeom prst="rect">
            <a:avLst/>
          </a:prstGeom>
        </p:spPr>
        <p:txBody>
          <a:bodyPr vert="horz" lIns="91440" tIns="45720" rIns="91440" bIns="45720" rtlCol="0" anchor="ctr">
            <a:normAutofit/>
          </a:bodyPr>
          <a:lstStyle>
            <a:defPPr>
              <a:defRPr lang="en-US"/>
            </a:defPPr>
            <a:lvl1pPr algn="ctr">
              <a:spcBef>
                <a:spcPct val="20000"/>
              </a:spcBef>
              <a:buNone/>
              <a:defRPr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stStyle>
          <a:p>
            <a:r>
              <a:rPr lang="en-US" altLang="en-US" dirty="0" err="1"/>
              <a:t>Notificarea</a:t>
            </a:r>
            <a:r>
              <a:rPr lang="en-US" altLang="en-US" dirty="0"/>
              <a:t> de </a:t>
            </a:r>
            <a:r>
              <a:rPr lang="ro-RO" altLang="en-US" dirty="0"/>
              <a:t>încadrare SEVESO </a:t>
            </a:r>
            <a:r>
              <a:rPr lang="ro-RO" altLang="en-US" dirty="0" smtClean="0"/>
              <a:t>- SIM</a:t>
            </a:r>
            <a:endParaRPr lang="en-US" altLang="en-US" dirty="0"/>
          </a:p>
        </p:txBody>
      </p:sp>
      <p:pic>
        <p:nvPicPr>
          <p:cNvPr id="18" name="Picture 3" descr="C:\Users\elena.balica\Desktop\logo_an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21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1600200"/>
            <a:ext cx="4928235" cy="253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92334"/>
            <a:ext cx="3750469" cy="260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p:cNvSpPr txBox="1">
            <a:spLocks noChangeArrowheads="1"/>
          </p:cNvSpPr>
          <p:nvPr/>
        </p:nvSpPr>
        <p:spPr>
          <a:xfrm>
            <a:off x="16098" y="529878"/>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13" name="Rounded Rectangle 12"/>
          <p:cNvSpPr/>
          <p:nvPr/>
        </p:nvSpPr>
        <p:spPr>
          <a:xfrm>
            <a:off x="5105400" y="1600200"/>
            <a:ext cx="3581400" cy="1475019"/>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en-US" sz="1400" dirty="0" smtClean="0"/>
              <a:t> </a:t>
            </a:r>
            <a:r>
              <a:rPr lang="en-US" sz="1600" b="1" dirty="0" err="1" smtClean="0"/>
              <a:t>Sistemul</a:t>
            </a:r>
            <a:r>
              <a:rPr lang="en-US" sz="1600" b="1" dirty="0" smtClean="0"/>
              <a:t> </a:t>
            </a:r>
            <a:r>
              <a:rPr lang="en-US" sz="1600" b="1" dirty="0" err="1" smtClean="0"/>
              <a:t>afi</a:t>
            </a:r>
            <a:r>
              <a:rPr lang="ro-RO" sz="1600" b="1" dirty="0" smtClean="0"/>
              <a:t>ş</a:t>
            </a:r>
            <a:r>
              <a:rPr lang="en-US" sz="1600" b="1" dirty="0" err="1" smtClean="0"/>
              <a:t>eaz</a:t>
            </a:r>
            <a:r>
              <a:rPr lang="ro-RO" sz="1600" b="1" dirty="0" smtClean="0"/>
              <a:t>ă</a:t>
            </a:r>
            <a:r>
              <a:rPr lang="en-US" sz="1600" b="1" dirty="0" smtClean="0"/>
              <a:t> </a:t>
            </a:r>
            <a:r>
              <a:rPr lang="en-US" sz="1600" b="1" dirty="0" err="1"/>
              <a:t>ecranul</a:t>
            </a:r>
            <a:r>
              <a:rPr lang="en-US" sz="1600" b="1" dirty="0"/>
              <a:t> de </a:t>
            </a:r>
            <a:r>
              <a:rPr lang="en-US" sz="1600" b="1" dirty="0" err="1" smtClean="0"/>
              <a:t>ata</a:t>
            </a:r>
            <a:r>
              <a:rPr lang="ro-RO" sz="1600" b="1" dirty="0" smtClean="0"/>
              <a:t>ş</a:t>
            </a:r>
            <a:r>
              <a:rPr lang="en-US" sz="1600" b="1" dirty="0" smtClean="0"/>
              <a:t>are </a:t>
            </a:r>
            <a:r>
              <a:rPr lang="en-US" sz="1600" b="1" dirty="0"/>
              <a:t>a </a:t>
            </a:r>
            <a:r>
              <a:rPr lang="en-US" sz="1600" b="1" dirty="0" err="1" smtClean="0"/>
              <a:t>documenta</a:t>
            </a:r>
            <a:r>
              <a:rPr lang="ro-RO" sz="1600" b="1" dirty="0" smtClean="0"/>
              <a:t>ţ</a:t>
            </a:r>
            <a:r>
              <a:rPr lang="en-US" sz="1600" b="1" dirty="0" err="1" smtClean="0"/>
              <a:t>iei</a:t>
            </a:r>
            <a:r>
              <a:rPr lang="en-US" sz="1600" b="1" dirty="0" smtClean="0"/>
              <a:t> </a:t>
            </a:r>
            <a:r>
              <a:rPr lang="en-US" sz="1600" b="1" dirty="0"/>
              <a:t>de </a:t>
            </a:r>
            <a:r>
              <a:rPr lang="ro-RO" sz="1600" b="1" dirty="0" err="1"/>
              <a:t>î</a:t>
            </a:r>
            <a:r>
              <a:rPr lang="en-US" sz="1600" b="1" dirty="0" err="1" smtClean="0"/>
              <a:t>ncadrare</a:t>
            </a:r>
            <a:r>
              <a:rPr lang="en-US" sz="1600" b="1" dirty="0" smtClean="0"/>
              <a:t> </a:t>
            </a:r>
            <a:r>
              <a:rPr lang="en-US" sz="1600" b="1" dirty="0"/>
              <a:t>SEVESO. </a:t>
            </a:r>
          </a:p>
          <a:p>
            <a:r>
              <a:rPr lang="en-US" sz="1600" b="1" dirty="0" smtClean="0"/>
              <a:t> </a:t>
            </a:r>
            <a:r>
              <a:rPr lang="en-US" sz="1600" b="1" dirty="0" err="1" smtClean="0"/>
              <a:t>Pentru</a:t>
            </a:r>
            <a:r>
              <a:rPr lang="en-US" sz="1600" b="1" dirty="0" smtClean="0"/>
              <a:t> </a:t>
            </a:r>
            <a:r>
              <a:rPr lang="ro-RO" sz="1600" b="1" dirty="0"/>
              <a:t>î</a:t>
            </a:r>
            <a:r>
              <a:rPr lang="en-US" sz="1600" b="1" dirty="0" err="1" smtClean="0"/>
              <a:t>nc</a:t>
            </a:r>
            <a:r>
              <a:rPr lang="ro-RO" sz="1600" b="1" dirty="0" smtClean="0"/>
              <a:t>ă</a:t>
            </a:r>
            <a:r>
              <a:rPr lang="en-US" sz="1600" b="1" dirty="0" err="1" smtClean="0"/>
              <a:t>rcarea</a:t>
            </a:r>
            <a:r>
              <a:rPr lang="en-US" sz="1600" b="1" dirty="0" smtClean="0"/>
              <a:t> </a:t>
            </a:r>
            <a:r>
              <a:rPr lang="en-US" sz="1600" b="1" dirty="0" err="1"/>
              <a:t>unui</a:t>
            </a:r>
            <a:r>
              <a:rPr lang="en-US" sz="1600" b="1" dirty="0"/>
              <a:t> </a:t>
            </a:r>
            <a:r>
              <a:rPr lang="en-US" sz="1600" b="1" dirty="0" smtClean="0"/>
              <a:t>fi</a:t>
            </a:r>
            <a:r>
              <a:rPr lang="ro-RO" sz="1600" b="1" dirty="0" smtClean="0"/>
              <a:t>ş</a:t>
            </a:r>
            <a:r>
              <a:rPr lang="en-US" sz="1600" b="1" dirty="0" err="1" smtClean="0"/>
              <a:t>ier</a:t>
            </a:r>
            <a:r>
              <a:rPr lang="en-US" sz="1600" b="1" dirty="0"/>
              <a:t>, </a:t>
            </a:r>
            <a:r>
              <a:rPr lang="en-US" sz="1600" b="1" dirty="0" err="1"/>
              <a:t>utilizatorul</a:t>
            </a:r>
            <a:r>
              <a:rPr lang="en-US" sz="1600" b="1" dirty="0"/>
              <a:t> </a:t>
            </a:r>
            <a:r>
              <a:rPr lang="en-US" sz="1600" b="1" dirty="0" err="1" smtClean="0"/>
              <a:t>apas</a:t>
            </a:r>
            <a:r>
              <a:rPr lang="ro-RO" sz="1600" b="1" dirty="0" smtClean="0"/>
              <a:t>ă</a:t>
            </a:r>
            <a:r>
              <a:rPr lang="en-US" sz="1600" b="1" dirty="0" smtClean="0"/>
              <a:t> </a:t>
            </a:r>
            <a:r>
              <a:rPr lang="en-US" sz="1600" b="1" dirty="0" err="1"/>
              <a:t>butonul</a:t>
            </a:r>
            <a:r>
              <a:rPr lang="en-US" sz="1600" b="1" dirty="0"/>
              <a:t> “ </a:t>
            </a:r>
            <a:r>
              <a:rPr lang="en-US" sz="1600" b="1" dirty="0" smtClean="0"/>
              <a:t>ADAUG</a:t>
            </a:r>
            <a:r>
              <a:rPr lang="ro-RO" sz="1600" b="1" dirty="0" smtClean="0"/>
              <a:t>Ă</a:t>
            </a:r>
            <a:r>
              <a:rPr lang="en-US" sz="1600" b="1" dirty="0" smtClean="0"/>
              <a:t> </a:t>
            </a:r>
            <a:r>
              <a:rPr lang="en-US" sz="1600" b="1" dirty="0"/>
              <a:t>FI</a:t>
            </a:r>
            <a:r>
              <a:rPr lang="ro-RO" sz="1600" b="1" dirty="0"/>
              <a:t>Ş</a:t>
            </a:r>
            <a:r>
              <a:rPr lang="en-US" sz="1600" b="1" dirty="0"/>
              <a:t>IERE”</a:t>
            </a:r>
          </a:p>
        </p:txBody>
      </p:sp>
      <p:sp>
        <p:nvSpPr>
          <p:cNvPr id="6" name="Right Arrow Callout 5"/>
          <p:cNvSpPr/>
          <p:nvPr/>
        </p:nvSpPr>
        <p:spPr>
          <a:xfrm>
            <a:off x="169386" y="4572000"/>
            <a:ext cx="4859814" cy="2024660"/>
          </a:xfrm>
          <a:prstGeom prst="rightArrowCallout">
            <a:avLst>
              <a:gd name="adj1" fmla="val 39587"/>
              <a:gd name="adj2" fmla="val 25000"/>
              <a:gd name="adj3" fmla="val 25000"/>
              <a:gd name="adj4" fmla="val 6497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pPr>
            <a:r>
              <a:rPr lang="en-US" sz="1600" b="1" dirty="0" err="1">
                <a:solidFill>
                  <a:schemeClr val="tx1"/>
                </a:solidFill>
                <a:latin typeface="Arial" pitchFamily="34" charset="0"/>
              </a:rPr>
              <a:t>Sistemul</a:t>
            </a:r>
            <a:r>
              <a:rPr lang="en-US" sz="1600" b="1" dirty="0">
                <a:solidFill>
                  <a:schemeClr val="tx1"/>
                </a:solidFill>
                <a:latin typeface="Arial" pitchFamily="34" charset="0"/>
              </a:rPr>
              <a:t> </a:t>
            </a:r>
            <a:r>
              <a:rPr lang="en-US" sz="1600" b="1" dirty="0" err="1">
                <a:solidFill>
                  <a:schemeClr val="tx1"/>
                </a:solidFill>
                <a:latin typeface="Arial" pitchFamily="34" charset="0"/>
              </a:rPr>
              <a:t>va</a:t>
            </a:r>
            <a:r>
              <a:rPr lang="en-US" sz="1600" b="1" dirty="0">
                <a:solidFill>
                  <a:schemeClr val="tx1"/>
                </a:solidFill>
                <a:latin typeface="Arial" pitchFamily="34" charset="0"/>
              </a:rPr>
              <a:t> </a:t>
            </a:r>
            <a:r>
              <a:rPr lang="en-US" sz="1600" b="1" dirty="0" err="1" smtClean="0">
                <a:solidFill>
                  <a:schemeClr val="tx1"/>
                </a:solidFill>
                <a:latin typeface="Arial" pitchFamily="34" charset="0"/>
              </a:rPr>
              <a:t>afi</a:t>
            </a:r>
            <a:r>
              <a:rPr lang="ro-RO" sz="1600" b="1" dirty="0" smtClean="0">
                <a:solidFill>
                  <a:schemeClr val="tx1"/>
                </a:solidFill>
                <a:latin typeface="Arial" pitchFamily="34" charset="0"/>
              </a:rPr>
              <a:t>ş</a:t>
            </a:r>
            <a:r>
              <a:rPr lang="en-US" sz="1600" b="1" dirty="0" smtClean="0">
                <a:solidFill>
                  <a:schemeClr val="tx1"/>
                </a:solidFill>
                <a:latin typeface="Arial" pitchFamily="34" charset="0"/>
              </a:rPr>
              <a:t>a </a:t>
            </a:r>
            <a:r>
              <a:rPr lang="en-US" sz="1600" b="1" dirty="0" err="1">
                <a:solidFill>
                  <a:schemeClr val="tx1"/>
                </a:solidFill>
                <a:latin typeface="Arial" pitchFamily="34" charset="0"/>
              </a:rPr>
              <a:t>ecranul</a:t>
            </a:r>
            <a:r>
              <a:rPr lang="en-US" sz="1600" b="1" dirty="0">
                <a:solidFill>
                  <a:schemeClr val="tx1"/>
                </a:solidFill>
                <a:latin typeface="Arial" pitchFamily="34" charset="0"/>
              </a:rPr>
              <a:t> de </a:t>
            </a:r>
            <a:r>
              <a:rPr lang="en-US" sz="1600" b="1" dirty="0" err="1">
                <a:solidFill>
                  <a:schemeClr val="tx1"/>
                </a:solidFill>
                <a:latin typeface="Arial" pitchFamily="34" charset="0"/>
              </a:rPr>
              <a:t>selectare</a:t>
            </a:r>
            <a:r>
              <a:rPr lang="en-US" sz="1600" b="1" dirty="0">
                <a:solidFill>
                  <a:schemeClr val="tx1"/>
                </a:solidFill>
                <a:latin typeface="Arial" pitchFamily="34" charset="0"/>
              </a:rPr>
              <a:t> a </a:t>
            </a:r>
            <a:r>
              <a:rPr lang="en-US" sz="1600" b="1" dirty="0" smtClean="0">
                <a:solidFill>
                  <a:schemeClr val="tx1"/>
                </a:solidFill>
                <a:latin typeface="Arial" pitchFamily="34" charset="0"/>
              </a:rPr>
              <a:t>fi</a:t>
            </a:r>
            <a:r>
              <a:rPr lang="ro-RO" sz="1600" b="1" dirty="0" smtClean="0">
                <a:solidFill>
                  <a:schemeClr val="tx1"/>
                </a:solidFill>
                <a:latin typeface="Arial" pitchFamily="34" charset="0"/>
              </a:rPr>
              <a:t>ş</a:t>
            </a:r>
            <a:r>
              <a:rPr lang="en-US" sz="1600" b="1" dirty="0" err="1" smtClean="0">
                <a:solidFill>
                  <a:schemeClr val="tx1"/>
                </a:solidFill>
                <a:latin typeface="Arial" pitchFamily="34" charset="0"/>
              </a:rPr>
              <a:t>ierului</a:t>
            </a:r>
            <a:r>
              <a:rPr lang="en-US" sz="1600" b="1" dirty="0" smtClean="0">
                <a:solidFill>
                  <a:schemeClr val="tx1"/>
                </a:solidFill>
                <a:latin typeface="Arial" pitchFamily="34" charset="0"/>
              </a:rPr>
              <a:t> </a:t>
            </a:r>
            <a:r>
              <a:rPr lang="en-US" sz="1600" b="1" dirty="0" err="1">
                <a:solidFill>
                  <a:schemeClr val="tx1"/>
                </a:solidFill>
                <a:latin typeface="Arial" pitchFamily="34" charset="0"/>
              </a:rPr>
              <a:t>ce</a:t>
            </a:r>
            <a:r>
              <a:rPr lang="en-US" sz="1600" b="1" dirty="0">
                <a:solidFill>
                  <a:schemeClr val="tx1"/>
                </a:solidFill>
                <a:latin typeface="Arial" pitchFamily="34" charset="0"/>
              </a:rPr>
              <a:t> </a:t>
            </a:r>
            <a:r>
              <a:rPr lang="en-US" sz="1600" b="1" dirty="0" err="1">
                <a:solidFill>
                  <a:schemeClr val="tx1"/>
                </a:solidFill>
                <a:latin typeface="Arial" pitchFamily="34" charset="0"/>
              </a:rPr>
              <a:t>trebuie</a:t>
            </a:r>
            <a:r>
              <a:rPr lang="en-US" sz="1600" b="1" dirty="0">
                <a:solidFill>
                  <a:schemeClr val="tx1"/>
                </a:solidFill>
                <a:latin typeface="Arial" pitchFamily="34" charset="0"/>
              </a:rPr>
              <a:t> </a:t>
            </a:r>
            <a:r>
              <a:rPr lang="ro-RO" sz="1600" b="1" dirty="0">
                <a:solidFill>
                  <a:schemeClr val="tx1"/>
                </a:solidFill>
                <a:latin typeface="Arial" pitchFamily="34" charset="0"/>
              </a:rPr>
              <a:t>î</a:t>
            </a:r>
            <a:r>
              <a:rPr lang="en-US" sz="1600" b="1" dirty="0" err="1" smtClean="0">
                <a:solidFill>
                  <a:schemeClr val="tx1"/>
                </a:solidFill>
                <a:latin typeface="Arial" pitchFamily="34" charset="0"/>
              </a:rPr>
              <a:t>nc</a:t>
            </a:r>
            <a:r>
              <a:rPr lang="ro-RO" sz="1600" b="1" dirty="0" smtClean="0">
                <a:solidFill>
                  <a:schemeClr val="tx1"/>
                </a:solidFill>
                <a:latin typeface="Arial" pitchFamily="34" charset="0"/>
              </a:rPr>
              <a:t>ă</a:t>
            </a:r>
            <a:r>
              <a:rPr lang="en-US" sz="1600" b="1" dirty="0" err="1" smtClean="0">
                <a:solidFill>
                  <a:schemeClr val="tx1"/>
                </a:solidFill>
                <a:latin typeface="Arial" pitchFamily="34" charset="0"/>
              </a:rPr>
              <a:t>rcat</a:t>
            </a:r>
            <a:r>
              <a:rPr lang="en-US" sz="1600" b="1" dirty="0">
                <a:solidFill>
                  <a:schemeClr val="tx1"/>
                </a:solidFill>
                <a:latin typeface="Arial" pitchFamily="34" charset="0"/>
              </a:rPr>
              <a:t>: </a:t>
            </a:r>
          </a:p>
        </p:txBody>
      </p:sp>
      <p:sp>
        <p:nvSpPr>
          <p:cNvPr id="7" name="TextBox 6"/>
          <p:cNvSpPr txBox="1"/>
          <p:nvPr/>
        </p:nvSpPr>
        <p:spPr>
          <a:xfrm>
            <a:off x="2921319" y="5105400"/>
            <a:ext cx="1998185" cy="1169551"/>
          </a:xfrm>
          <a:prstGeom prst="rect">
            <a:avLst/>
          </a:prstGeom>
          <a:noFill/>
        </p:spPr>
        <p:txBody>
          <a:bodyPr wrap="square" rtlCol="0">
            <a:spAutoFit/>
          </a:bodyPr>
          <a:lstStyle/>
          <a:p>
            <a:r>
              <a:rPr lang="ro-RO" sz="1400" b="1" dirty="0" smtClean="0">
                <a:solidFill>
                  <a:srgbClr val="FF0000"/>
                </a:solidFill>
              </a:rPr>
              <a:t>se</a:t>
            </a:r>
            <a:r>
              <a:rPr lang="en-US" sz="1400" b="1" dirty="0" smtClean="0">
                <a:solidFill>
                  <a:srgbClr val="FF0000"/>
                </a:solidFill>
              </a:rPr>
              <a:t> </a:t>
            </a:r>
            <a:r>
              <a:rPr lang="en-US" sz="1400" b="1" dirty="0" err="1" smtClean="0">
                <a:solidFill>
                  <a:srgbClr val="FF0000"/>
                </a:solidFill>
              </a:rPr>
              <a:t>selecteaz</a:t>
            </a:r>
            <a:r>
              <a:rPr lang="ro-RO" sz="1400" b="1" dirty="0">
                <a:solidFill>
                  <a:srgbClr val="FF0000"/>
                </a:solidFill>
              </a:rPr>
              <a:t>ă</a:t>
            </a:r>
            <a:r>
              <a:rPr lang="en-US" sz="1400" b="1" dirty="0" smtClean="0">
                <a:solidFill>
                  <a:srgbClr val="FF0000"/>
                </a:solidFill>
              </a:rPr>
              <a:t> fi</a:t>
            </a:r>
            <a:r>
              <a:rPr lang="ro-RO" sz="1400" b="1" dirty="0" smtClean="0">
                <a:solidFill>
                  <a:srgbClr val="FF0000"/>
                </a:solidFill>
              </a:rPr>
              <a:t>ş</a:t>
            </a:r>
            <a:r>
              <a:rPr lang="en-US" sz="1400" b="1" dirty="0" err="1" smtClean="0">
                <a:solidFill>
                  <a:srgbClr val="FF0000"/>
                </a:solidFill>
              </a:rPr>
              <a:t>ierul</a:t>
            </a:r>
            <a:r>
              <a:rPr lang="ro-RO" sz="1400" b="1" dirty="0" smtClean="0">
                <a:solidFill>
                  <a:srgbClr val="FF0000"/>
                </a:solidFill>
              </a:rPr>
              <a:t>,</a:t>
            </a:r>
            <a:r>
              <a:rPr lang="en-US" sz="1400" b="1" dirty="0" smtClean="0">
                <a:solidFill>
                  <a:srgbClr val="FF0000"/>
                </a:solidFill>
              </a:rPr>
              <a:t> s</a:t>
            </a:r>
            <a:r>
              <a:rPr lang="ro-RO" sz="1400" b="1" dirty="0" smtClean="0">
                <a:solidFill>
                  <a:srgbClr val="FF0000"/>
                </a:solidFill>
              </a:rPr>
              <a:t>e</a:t>
            </a:r>
            <a:r>
              <a:rPr lang="en-US" sz="1400" b="1" dirty="0" smtClean="0">
                <a:solidFill>
                  <a:srgbClr val="FF0000"/>
                </a:solidFill>
              </a:rPr>
              <a:t> </a:t>
            </a:r>
            <a:r>
              <a:rPr lang="en-US" sz="1400" b="1" dirty="0" err="1" smtClean="0">
                <a:solidFill>
                  <a:srgbClr val="FF0000"/>
                </a:solidFill>
              </a:rPr>
              <a:t>apas</a:t>
            </a:r>
            <a:r>
              <a:rPr lang="ro-RO" sz="1400" b="1" dirty="0" smtClean="0">
                <a:solidFill>
                  <a:srgbClr val="FF0000"/>
                </a:solidFill>
              </a:rPr>
              <a:t>ă</a:t>
            </a:r>
            <a:r>
              <a:rPr lang="en-US" sz="1400" b="1" dirty="0" smtClean="0">
                <a:solidFill>
                  <a:srgbClr val="FF0000"/>
                </a:solidFill>
              </a:rPr>
              <a:t> </a:t>
            </a:r>
            <a:r>
              <a:rPr lang="en-US" sz="1400" b="1" dirty="0" err="1">
                <a:solidFill>
                  <a:srgbClr val="FF0000"/>
                </a:solidFill>
              </a:rPr>
              <a:t>butonul</a:t>
            </a:r>
            <a:r>
              <a:rPr lang="en-US" sz="1400" b="1" dirty="0">
                <a:solidFill>
                  <a:srgbClr val="FF0000"/>
                </a:solidFill>
              </a:rPr>
              <a:t> Open, </a:t>
            </a:r>
            <a:r>
              <a:rPr lang="en-US" sz="1400" b="1" dirty="0" err="1">
                <a:solidFill>
                  <a:srgbClr val="FF0000"/>
                </a:solidFill>
              </a:rPr>
              <a:t>iar</a:t>
            </a:r>
            <a:r>
              <a:rPr lang="en-US" sz="1400" b="1" dirty="0">
                <a:solidFill>
                  <a:srgbClr val="FF0000"/>
                </a:solidFill>
              </a:rPr>
              <a:t> </a:t>
            </a:r>
            <a:r>
              <a:rPr lang="en-US" sz="1400" b="1" dirty="0" err="1">
                <a:solidFill>
                  <a:srgbClr val="FF0000"/>
                </a:solidFill>
              </a:rPr>
              <a:t>sistemul</a:t>
            </a:r>
            <a:r>
              <a:rPr lang="en-US" sz="1400" b="1" dirty="0">
                <a:solidFill>
                  <a:srgbClr val="FF0000"/>
                </a:solidFill>
              </a:rPr>
              <a:t> </a:t>
            </a:r>
            <a:r>
              <a:rPr lang="en-US" sz="1400" b="1" dirty="0" err="1">
                <a:solidFill>
                  <a:srgbClr val="FF0000"/>
                </a:solidFill>
              </a:rPr>
              <a:t>va</a:t>
            </a:r>
            <a:r>
              <a:rPr lang="en-US" sz="1400" b="1" dirty="0">
                <a:solidFill>
                  <a:srgbClr val="FF0000"/>
                </a:solidFill>
              </a:rPr>
              <a:t> </a:t>
            </a:r>
            <a:r>
              <a:rPr lang="ro-RO" sz="1400" b="1" dirty="0" err="1">
                <a:solidFill>
                  <a:srgbClr val="FF0000"/>
                </a:solidFill>
              </a:rPr>
              <a:t>î</a:t>
            </a:r>
            <a:r>
              <a:rPr lang="en-US" sz="1400" b="1" dirty="0" err="1" smtClean="0">
                <a:solidFill>
                  <a:srgbClr val="FF0000"/>
                </a:solidFill>
              </a:rPr>
              <a:t>ncepe</a:t>
            </a:r>
            <a:r>
              <a:rPr lang="en-US" sz="1400" b="1" dirty="0" smtClean="0">
                <a:solidFill>
                  <a:srgbClr val="FF0000"/>
                </a:solidFill>
              </a:rPr>
              <a:t> </a:t>
            </a:r>
            <a:r>
              <a:rPr lang="ro-RO" sz="1400" b="1" dirty="0">
                <a:solidFill>
                  <a:srgbClr val="FF0000"/>
                </a:solidFill>
              </a:rPr>
              <a:t>î</a:t>
            </a:r>
            <a:r>
              <a:rPr lang="en-US" sz="1400" b="1" dirty="0" err="1" smtClean="0">
                <a:solidFill>
                  <a:srgbClr val="FF0000"/>
                </a:solidFill>
              </a:rPr>
              <a:t>nc</a:t>
            </a:r>
            <a:r>
              <a:rPr lang="ro-RO" sz="1400" b="1" dirty="0" smtClean="0">
                <a:solidFill>
                  <a:srgbClr val="FF0000"/>
                </a:solidFill>
              </a:rPr>
              <a:t>ă</a:t>
            </a:r>
            <a:r>
              <a:rPr lang="en-US" sz="1400" b="1" dirty="0" err="1" smtClean="0">
                <a:solidFill>
                  <a:srgbClr val="FF0000"/>
                </a:solidFill>
              </a:rPr>
              <a:t>rcarea</a:t>
            </a:r>
            <a:r>
              <a:rPr lang="en-US" sz="1400" b="1" dirty="0" smtClean="0">
                <a:solidFill>
                  <a:srgbClr val="FF0000"/>
                </a:solidFill>
              </a:rPr>
              <a:t> fi</a:t>
            </a:r>
            <a:r>
              <a:rPr lang="ro-RO" sz="1400" b="1" dirty="0" smtClean="0">
                <a:solidFill>
                  <a:srgbClr val="FF0000"/>
                </a:solidFill>
              </a:rPr>
              <a:t>ş</a:t>
            </a:r>
            <a:r>
              <a:rPr lang="en-US" sz="1400" b="1" dirty="0" err="1" smtClean="0">
                <a:solidFill>
                  <a:srgbClr val="FF0000"/>
                </a:solidFill>
              </a:rPr>
              <a:t>ierului</a:t>
            </a:r>
            <a:r>
              <a:rPr lang="en-US" sz="1400" b="1" dirty="0">
                <a:solidFill>
                  <a:srgbClr val="FF0000"/>
                </a:solidFill>
              </a:rPr>
              <a:t>. </a:t>
            </a:r>
          </a:p>
          <a:p>
            <a:endParaRPr lang="en-US" sz="1400" b="1" dirty="0">
              <a:solidFill>
                <a:srgbClr val="FF0000"/>
              </a:solidFill>
            </a:endParaRPr>
          </a:p>
        </p:txBody>
      </p:sp>
      <p:pic>
        <p:nvPicPr>
          <p:cNvPr id="16" name="Picture 3" descr="C:\Users\elena.balica\Desktop\logo_an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p:cNvSpPr>
            <a:spLocks noChangeArrowheads="1"/>
          </p:cNvSpPr>
          <p:nvPr/>
        </p:nvSpPr>
        <p:spPr bwMode="auto">
          <a:xfrm rot="4329029" flipH="1">
            <a:off x="4487236" y="948339"/>
            <a:ext cx="275843" cy="1303720"/>
          </a:xfrm>
          <a:prstGeom prst="curvedLeftArrow">
            <a:avLst>
              <a:gd name="adj1" fmla="val 2073"/>
              <a:gd name="adj2" fmla="val 125304"/>
              <a:gd name="adj3" fmla="val 10250"/>
            </a:avLst>
          </a:prstGeom>
          <a:gradFill rotWithShape="1">
            <a:gsLst>
              <a:gs pos="0">
                <a:srgbClr val="FFFFFF"/>
              </a:gs>
              <a:gs pos="50000">
                <a:srgbClr val="F4AACB"/>
              </a:gs>
              <a:gs pos="100000">
                <a:srgbClr val="FFFFFF"/>
              </a:gs>
            </a:gsLst>
            <a:lin ang="18900000" scaled="1"/>
          </a:gradFill>
          <a:ln w="38100">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Tree>
    <p:extLst>
      <p:ext uri="{BB962C8B-B14F-4D97-AF65-F5344CB8AC3E}">
        <p14:creationId xmlns:p14="http://schemas.microsoft.com/office/powerpoint/2010/main" val="261305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806" y="2372995"/>
            <a:ext cx="4179094" cy="256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0" y="516423"/>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9" name="Rounded Rectangle 8"/>
          <p:cNvSpPr/>
          <p:nvPr/>
        </p:nvSpPr>
        <p:spPr>
          <a:xfrm>
            <a:off x="35792" y="1158630"/>
            <a:ext cx="9108208" cy="121436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ro-RO" sz="1600" b="1" dirty="0" smtClean="0">
                <a:solidFill>
                  <a:srgbClr val="FF0000"/>
                </a:solidFill>
              </a:rPr>
              <a:t>Important</a:t>
            </a:r>
            <a:r>
              <a:rPr lang="it-IT" sz="1600" b="1" dirty="0" smtClean="0">
                <a:solidFill>
                  <a:srgbClr val="FF0000"/>
                </a:solidFill>
              </a:rPr>
              <a:t>: </a:t>
            </a:r>
            <a:r>
              <a:rPr lang="ro-RO" sz="1600" b="1" dirty="0" smtClean="0">
                <a:solidFill>
                  <a:srgbClr val="FF0000"/>
                </a:solidFill>
              </a:rPr>
              <a:t> </a:t>
            </a:r>
          </a:p>
          <a:p>
            <a:pPr marL="285750" indent="-285750">
              <a:buFont typeface="Wingdings" panose="05000000000000000000" pitchFamily="2" charset="2"/>
              <a:buChar char="Ø"/>
            </a:pPr>
            <a:r>
              <a:rPr lang="ro-RO" sz="1600" dirty="0" smtClean="0"/>
              <a:t>Se </a:t>
            </a:r>
            <a:r>
              <a:rPr lang="ro-RO" sz="1600" dirty="0"/>
              <a:t>pot </a:t>
            </a:r>
            <a:r>
              <a:rPr lang="ro-RO" sz="1600" dirty="0" smtClean="0"/>
              <a:t>încărca </a:t>
            </a:r>
            <a:r>
              <a:rPr lang="ro-RO" sz="1600" dirty="0"/>
              <a:t>mai multe </a:t>
            </a:r>
            <a:r>
              <a:rPr lang="ro-RO" sz="1600" dirty="0" smtClean="0"/>
              <a:t>fişiere, </a:t>
            </a:r>
            <a:r>
              <a:rPr lang="ro-RO" sz="1600" dirty="0"/>
              <a:t>opera</a:t>
            </a:r>
            <a:r>
              <a:rPr lang="it-IT" sz="1600" dirty="0" err="1"/>
              <a:t>torul</a:t>
            </a:r>
            <a:r>
              <a:rPr lang="it-IT" sz="1600" dirty="0"/>
              <a:t> va </a:t>
            </a:r>
            <a:r>
              <a:rPr lang="it-IT" sz="1600" dirty="0" err="1"/>
              <a:t>repeta</a:t>
            </a:r>
            <a:r>
              <a:rPr lang="it-IT" sz="1600" dirty="0"/>
              <a:t> </a:t>
            </a:r>
            <a:r>
              <a:rPr lang="it-IT" sz="1600" dirty="0" smtClean="0"/>
              <a:t>ultimi</a:t>
            </a:r>
            <a:r>
              <a:rPr lang="ro-RO" sz="1600" dirty="0"/>
              <a:t>i</a:t>
            </a:r>
            <a:r>
              <a:rPr lang="it-IT" sz="1600" dirty="0" smtClean="0"/>
              <a:t> </a:t>
            </a:r>
            <a:r>
              <a:rPr lang="it-IT" sz="1600" dirty="0"/>
              <a:t>3 </a:t>
            </a:r>
            <a:r>
              <a:rPr lang="it-IT" sz="1600" dirty="0" err="1" smtClean="0"/>
              <a:t>pa</a:t>
            </a:r>
            <a:r>
              <a:rPr lang="ro-RO" sz="1600" dirty="0" smtClean="0"/>
              <a:t>ş</a:t>
            </a:r>
            <a:r>
              <a:rPr lang="it-IT" sz="1600" dirty="0" smtClean="0"/>
              <a:t>i </a:t>
            </a:r>
            <a:r>
              <a:rPr lang="it-IT" sz="1600" dirty="0" err="1"/>
              <a:t>pentru</a:t>
            </a:r>
            <a:r>
              <a:rPr lang="it-IT" sz="1600" dirty="0"/>
              <a:t> a </a:t>
            </a:r>
            <a:r>
              <a:rPr lang="it-IT" sz="1600" dirty="0" smtClean="0"/>
              <a:t>ad</a:t>
            </a:r>
            <a:r>
              <a:rPr lang="ro-RO" sz="1600" dirty="0" smtClean="0"/>
              <a:t>ă</a:t>
            </a:r>
            <a:r>
              <a:rPr lang="it-IT" sz="1600" dirty="0" err="1" smtClean="0"/>
              <a:t>uga</a:t>
            </a:r>
            <a:r>
              <a:rPr lang="it-IT" sz="1600" dirty="0" smtClean="0"/>
              <a:t> </a:t>
            </a:r>
            <a:r>
              <a:rPr lang="ro-RO" sz="1600" dirty="0"/>
              <a:t>ş</a:t>
            </a:r>
            <a:r>
              <a:rPr lang="it-IT" sz="1600" dirty="0" smtClean="0"/>
              <a:t>i </a:t>
            </a:r>
            <a:r>
              <a:rPr lang="it-IT" sz="1600" dirty="0" err="1"/>
              <a:t>celelalte</a:t>
            </a:r>
            <a:r>
              <a:rPr lang="it-IT" sz="1600" dirty="0"/>
              <a:t> </a:t>
            </a:r>
            <a:r>
              <a:rPr lang="it-IT" sz="1600" dirty="0" err="1"/>
              <a:t>documente</a:t>
            </a:r>
            <a:r>
              <a:rPr lang="it-IT" sz="1600" dirty="0"/>
              <a:t> </a:t>
            </a:r>
            <a:r>
              <a:rPr lang="ro-RO" sz="1600" dirty="0" smtClean="0"/>
              <a:t>pe </a:t>
            </a:r>
            <a:r>
              <a:rPr lang="it-IT" sz="1600" dirty="0" smtClean="0"/>
              <a:t>c</a:t>
            </a:r>
            <a:r>
              <a:rPr lang="ro-RO" sz="1600" dirty="0" smtClean="0"/>
              <a:t>are</a:t>
            </a:r>
            <a:r>
              <a:rPr lang="it-IT" sz="1600" dirty="0" smtClean="0"/>
              <a:t> </a:t>
            </a:r>
            <a:r>
              <a:rPr lang="it-IT" sz="1600" dirty="0" err="1" smtClean="0"/>
              <a:t>dore</a:t>
            </a:r>
            <a:r>
              <a:rPr lang="ro-RO" sz="1600" dirty="0" smtClean="0"/>
              <a:t>ş</a:t>
            </a:r>
            <a:r>
              <a:rPr lang="it-IT" sz="1600" dirty="0" smtClean="0"/>
              <a:t>te s</a:t>
            </a:r>
            <a:r>
              <a:rPr lang="ro-RO" sz="1600" dirty="0" smtClean="0"/>
              <a:t>ă</a:t>
            </a:r>
            <a:r>
              <a:rPr lang="it-IT" sz="1600" dirty="0" smtClean="0"/>
              <a:t> </a:t>
            </a:r>
            <a:r>
              <a:rPr lang="it-IT" sz="1600" dirty="0"/>
              <a:t>le </a:t>
            </a:r>
            <a:r>
              <a:rPr lang="it-IT" sz="1600" dirty="0" err="1" smtClean="0"/>
              <a:t>ata</a:t>
            </a:r>
            <a:r>
              <a:rPr lang="ro-RO" sz="1600" dirty="0" smtClean="0"/>
              <a:t>ş</a:t>
            </a:r>
            <a:r>
              <a:rPr lang="it-IT" sz="1600" dirty="0" err="1" smtClean="0"/>
              <a:t>eze</a:t>
            </a:r>
            <a:r>
              <a:rPr lang="it-IT" sz="1600" dirty="0" smtClean="0"/>
              <a:t> </a:t>
            </a:r>
            <a:r>
              <a:rPr lang="it-IT" sz="1600" dirty="0" err="1"/>
              <a:t>cererii</a:t>
            </a:r>
            <a:r>
              <a:rPr lang="it-IT" sz="1600" dirty="0"/>
              <a:t> de notificare </a:t>
            </a:r>
            <a:r>
              <a:rPr lang="ro-RO" sz="1600" dirty="0" err="1"/>
              <a:t>î</a:t>
            </a:r>
            <a:r>
              <a:rPr lang="it-IT" sz="1600" dirty="0" err="1" smtClean="0"/>
              <a:t>ncadrare</a:t>
            </a:r>
            <a:r>
              <a:rPr lang="it-IT" sz="1600" dirty="0" smtClean="0"/>
              <a:t> </a:t>
            </a:r>
            <a:r>
              <a:rPr lang="it-IT" sz="1600" dirty="0"/>
              <a:t>SEVESO. </a:t>
            </a:r>
            <a:endParaRPr lang="ro-RO" sz="1600" dirty="0" smtClean="0"/>
          </a:p>
          <a:p>
            <a:pPr marL="285750" indent="-285750">
              <a:buFont typeface="Wingdings" panose="05000000000000000000" pitchFamily="2" charset="2"/>
              <a:buChar char="Ø"/>
            </a:pPr>
            <a:r>
              <a:rPr lang="ro-RO" sz="1600" dirty="0" smtClean="0"/>
              <a:t>Se pot </a:t>
            </a:r>
            <a:r>
              <a:rPr lang="ro-RO" sz="1600" dirty="0"/>
              <a:t>ş</a:t>
            </a:r>
            <a:r>
              <a:rPr lang="ro-RO" sz="1600" dirty="0" smtClean="0"/>
              <a:t>terge documente încărcate greşit. </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2514600"/>
            <a:ext cx="471348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eft Arrow Callout 10"/>
          <p:cNvSpPr/>
          <p:nvPr/>
        </p:nvSpPr>
        <p:spPr>
          <a:xfrm>
            <a:off x="3581400" y="4921826"/>
            <a:ext cx="5086999" cy="1905000"/>
          </a:xfrm>
          <a:prstGeom prst="leftArrowCallout">
            <a:avLst>
              <a:gd name="adj1" fmla="val 24031"/>
              <a:gd name="adj2" fmla="val 25000"/>
              <a:gd name="adj3" fmla="val 25000"/>
              <a:gd name="adj4" fmla="val 68715"/>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buChar char="•"/>
            </a:pPr>
            <a:r>
              <a:rPr lang="ro-RO" sz="1400" dirty="0" smtClean="0">
                <a:solidFill>
                  <a:schemeClr val="tx1"/>
                </a:solidFill>
                <a:latin typeface="Arial" pitchFamily="34" charset="0"/>
              </a:rPr>
              <a:t> </a:t>
            </a:r>
            <a:r>
              <a:rPr lang="ro-RO" sz="1400" dirty="0" err="1" smtClean="0">
                <a:solidFill>
                  <a:schemeClr val="tx1"/>
                </a:solidFill>
                <a:latin typeface="Arial" pitchFamily="34" charset="0"/>
              </a:rPr>
              <a:t>Operatoru</a:t>
            </a:r>
            <a:r>
              <a:rPr lang="en-US" sz="1400" dirty="0" smtClean="0">
                <a:solidFill>
                  <a:schemeClr val="tx1"/>
                </a:solidFill>
                <a:latin typeface="Arial" pitchFamily="34" charset="0"/>
              </a:rPr>
              <a:t>l </a:t>
            </a:r>
            <a:r>
              <a:rPr lang="en-US" sz="1400" dirty="0" err="1" smtClean="0">
                <a:solidFill>
                  <a:schemeClr val="tx1"/>
                </a:solidFill>
                <a:latin typeface="Arial" pitchFamily="34" charset="0"/>
              </a:rPr>
              <a:t>apas</a:t>
            </a:r>
            <a:r>
              <a:rPr lang="ro-RO" sz="1400" dirty="0" smtClean="0">
                <a:solidFill>
                  <a:schemeClr val="tx1"/>
                </a:solidFill>
                <a:latin typeface="Arial" pitchFamily="34" charset="0"/>
              </a:rPr>
              <a:t>ă</a:t>
            </a:r>
            <a:r>
              <a:rPr lang="en-US" sz="1400" dirty="0" smtClean="0">
                <a:solidFill>
                  <a:schemeClr val="tx1"/>
                </a:solidFill>
                <a:latin typeface="Arial" pitchFamily="34" charset="0"/>
              </a:rPr>
              <a:t> </a:t>
            </a:r>
            <a:r>
              <a:rPr lang="en-US" sz="1400" dirty="0" err="1">
                <a:solidFill>
                  <a:schemeClr val="tx1"/>
                </a:solidFill>
                <a:latin typeface="Arial" pitchFamily="34" charset="0"/>
              </a:rPr>
              <a:t>butonul</a:t>
            </a:r>
            <a:r>
              <a:rPr lang="en-US" sz="1400" dirty="0">
                <a:solidFill>
                  <a:schemeClr val="tx1"/>
                </a:solidFill>
                <a:latin typeface="Arial" pitchFamily="34" charset="0"/>
              </a:rPr>
              <a:t> </a:t>
            </a:r>
            <a:r>
              <a:rPr lang="en-US" sz="1400" dirty="0" smtClean="0">
                <a:solidFill>
                  <a:schemeClr val="tx1"/>
                </a:solidFill>
                <a:latin typeface="Arial" pitchFamily="34" charset="0"/>
              </a:rPr>
              <a:t>“</a:t>
            </a:r>
            <a:r>
              <a:rPr lang="ro-RO" sz="1400" dirty="0" smtClean="0">
                <a:solidFill>
                  <a:schemeClr val="tx1"/>
                </a:solidFill>
                <a:latin typeface="Arial" pitchFamily="34" charset="0"/>
              </a:rPr>
              <a:t>TRIMITE NOTIFICARE</a:t>
            </a:r>
            <a:r>
              <a:rPr lang="en-US" sz="1400" dirty="0" smtClean="0">
                <a:solidFill>
                  <a:schemeClr val="tx1"/>
                </a:solidFill>
                <a:latin typeface="Arial" pitchFamily="34" charset="0"/>
              </a:rPr>
              <a:t>”</a:t>
            </a:r>
            <a:r>
              <a:rPr lang="ro-RO" sz="1400" dirty="0" smtClean="0">
                <a:solidFill>
                  <a:schemeClr val="tx1"/>
                </a:solidFill>
                <a:latin typeface="Arial" pitchFamily="34" charset="0"/>
              </a:rPr>
              <a:t> </a:t>
            </a:r>
            <a:r>
              <a:rPr lang="en-US" sz="1400" dirty="0" err="1">
                <a:solidFill>
                  <a:schemeClr val="tx1"/>
                </a:solidFill>
                <a:latin typeface="Arial" pitchFamily="34" charset="0"/>
              </a:rPr>
              <a:t>pentru</a:t>
            </a:r>
            <a:r>
              <a:rPr lang="en-US" sz="1400" dirty="0">
                <a:solidFill>
                  <a:schemeClr val="tx1"/>
                </a:solidFill>
                <a:latin typeface="Arial" pitchFamily="34" charset="0"/>
              </a:rPr>
              <a:t> a </a:t>
            </a:r>
            <a:r>
              <a:rPr lang="en-US" sz="1400" dirty="0" err="1">
                <a:solidFill>
                  <a:schemeClr val="tx1"/>
                </a:solidFill>
                <a:latin typeface="Arial" pitchFamily="34" charset="0"/>
              </a:rPr>
              <a:t>salva</a:t>
            </a:r>
            <a:r>
              <a:rPr lang="en-US" sz="1400" dirty="0">
                <a:solidFill>
                  <a:schemeClr val="tx1"/>
                </a:solidFill>
                <a:latin typeface="Arial" pitchFamily="34" charset="0"/>
              </a:rPr>
              <a:t> </a:t>
            </a:r>
            <a:r>
              <a:rPr lang="ro-RO" sz="1400" dirty="0" err="1">
                <a:solidFill>
                  <a:schemeClr val="tx1"/>
                </a:solidFill>
                <a:latin typeface="Arial" pitchFamily="34" charset="0"/>
              </a:rPr>
              <a:t>ş</a:t>
            </a:r>
            <a:r>
              <a:rPr lang="en-US" sz="1400" dirty="0" err="1" smtClean="0">
                <a:solidFill>
                  <a:schemeClr val="tx1"/>
                </a:solidFill>
                <a:latin typeface="Arial" pitchFamily="34" charset="0"/>
              </a:rPr>
              <a:t>i</a:t>
            </a:r>
            <a:r>
              <a:rPr lang="en-US" sz="1400" dirty="0" smtClean="0">
                <a:solidFill>
                  <a:schemeClr val="tx1"/>
                </a:solidFill>
                <a:latin typeface="Arial" pitchFamily="34" charset="0"/>
              </a:rPr>
              <a:t> </a:t>
            </a:r>
            <a:r>
              <a:rPr lang="en-US" sz="1400" dirty="0" err="1">
                <a:solidFill>
                  <a:schemeClr val="tx1"/>
                </a:solidFill>
                <a:latin typeface="Arial" pitchFamily="34" charset="0"/>
              </a:rPr>
              <a:t>trimite</a:t>
            </a:r>
            <a:r>
              <a:rPr lang="en-US" sz="1400" dirty="0">
                <a:solidFill>
                  <a:schemeClr val="tx1"/>
                </a:solidFill>
                <a:latin typeface="Arial" pitchFamily="34" charset="0"/>
              </a:rPr>
              <a:t> </a:t>
            </a:r>
            <a:r>
              <a:rPr lang="en-US" sz="1400" dirty="0" err="1">
                <a:solidFill>
                  <a:schemeClr val="tx1"/>
                </a:solidFill>
                <a:latin typeface="Arial" pitchFamily="34" charset="0"/>
              </a:rPr>
              <a:t>notificarea</a:t>
            </a:r>
            <a:r>
              <a:rPr lang="en-US" sz="1400" dirty="0">
                <a:solidFill>
                  <a:schemeClr val="tx1"/>
                </a:solidFill>
                <a:latin typeface="Arial" pitchFamily="34" charset="0"/>
              </a:rPr>
              <a:t> de </a:t>
            </a:r>
            <a:r>
              <a:rPr lang="ro-RO" sz="1400" dirty="0" err="1">
                <a:solidFill>
                  <a:schemeClr val="tx1"/>
                </a:solidFill>
                <a:latin typeface="Arial" pitchFamily="34" charset="0"/>
              </a:rPr>
              <a:t>î</a:t>
            </a:r>
            <a:r>
              <a:rPr lang="en-US" sz="1400" dirty="0" err="1" smtClean="0">
                <a:solidFill>
                  <a:schemeClr val="tx1"/>
                </a:solidFill>
                <a:latin typeface="Arial" pitchFamily="34" charset="0"/>
              </a:rPr>
              <a:t>ncadrare</a:t>
            </a:r>
            <a:r>
              <a:rPr lang="en-US" sz="1400" dirty="0" smtClean="0">
                <a:solidFill>
                  <a:schemeClr val="tx1"/>
                </a:solidFill>
                <a:latin typeface="Arial" pitchFamily="34" charset="0"/>
              </a:rPr>
              <a:t> </a:t>
            </a:r>
            <a:r>
              <a:rPr lang="en-US" sz="1400" dirty="0">
                <a:solidFill>
                  <a:schemeClr val="tx1"/>
                </a:solidFill>
                <a:latin typeface="Arial" pitchFamily="34" charset="0"/>
              </a:rPr>
              <a:t>SEVESO, </a:t>
            </a:r>
            <a:r>
              <a:rPr lang="en-US" sz="1400" dirty="0" err="1">
                <a:solidFill>
                  <a:schemeClr val="tx1"/>
                </a:solidFill>
                <a:latin typeface="Arial" pitchFamily="34" charset="0"/>
              </a:rPr>
              <a:t>butonul</a:t>
            </a:r>
            <a:r>
              <a:rPr lang="en-US" sz="1400" dirty="0">
                <a:solidFill>
                  <a:schemeClr val="tx1"/>
                </a:solidFill>
                <a:latin typeface="Arial" pitchFamily="34" charset="0"/>
              </a:rPr>
              <a:t> “PASUL ANTERIOR” </a:t>
            </a:r>
            <a:r>
              <a:rPr lang="en-US" sz="1400" dirty="0" err="1">
                <a:solidFill>
                  <a:schemeClr val="tx1"/>
                </a:solidFill>
                <a:latin typeface="Arial" pitchFamily="34" charset="0"/>
              </a:rPr>
              <a:t>pentru</a:t>
            </a:r>
            <a:r>
              <a:rPr lang="en-US" sz="1400" dirty="0">
                <a:solidFill>
                  <a:schemeClr val="tx1"/>
                </a:solidFill>
                <a:latin typeface="Arial" pitchFamily="34" charset="0"/>
              </a:rPr>
              <a:t> a </a:t>
            </a:r>
            <a:r>
              <a:rPr lang="en-US" sz="1400" dirty="0" err="1">
                <a:solidFill>
                  <a:schemeClr val="tx1"/>
                </a:solidFill>
                <a:latin typeface="Arial" pitchFamily="34" charset="0"/>
              </a:rPr>
              <a:t>trece</a:t>
            </a:r>
            <a:r>
              <a:rPr lang="en-US" sz="1400" dirty="0">
                <a:solidFill>
                  <a:schemeClr val="tx1"/>
                </a:solidFill>
                <a:latin typeface="Arial" pitchFamily="34" charset="0"/>
              </a:rPr>
              <a:t> </a:t>
            </a:r>
            <a:r>
              <a:rPr lang="ro-RO" sz="1400" dirty="0" smtClean="0">
                <a:solidFill>
                  <a:schemeClr val="tx1"/>
                </a:solidFill>
                <a:latin typeface="Arial" pitchFamily="34" charset="0"/>
              </a:rPr>
              <a:t>î</a:t>
            </a:r>
            <a:r>
              <a:rPr lang="en-US" sz="1400" dirty="0" smtClean="0">
                <a:solidFill>
                  <a:schemeClr val="tx1"/>
                </a:solidFill>
                <a:latin typeface="Arial" pitchFamily="34" charset="0"/>
              </a:rPr>
              <a:t>n </a:t>
            </a:r>
            <a:r>
              <a:rPr lang="en-US" sz="1400" dirty="0" err="1">
                <a:solidFill>
                  <a:schemeClr val="tx1"/>
                </a:solidFill>
                <a:latin typeface="Arial" pitchFamily="34" charset="0"/>
              </a:rPr>
              <a:t>ecranul</a:t>
            </a:r>
            <a:r>
              <a:rPr lang="en-US" sz="1400" dirty="0">
                <a:solidFill>
                  <a:schemeClr val="tx1"/>
                </a:solidFill>
                <a:latin typeface="Arial" pitchFamily="34" charset="0"/>
              </a:rPr>
              <a:t> de </a:t>
            </a:r>
            <a:r>
              <a:rPr lang="en-US" sz="1400" dirty="0" err="1">
                <a:solidFill>
                  <a:schemeClr val="tx1"/>
                </a:solidFill>
                <a:latin typeface="Arial" pitchFamily="34" charset="0"/>
              </a:rPr>
              <a:t>completare</a:t>
            </a:r>
            <a:r>
              <a:rPr lang="en-US" sz="1400" dirty="0">
                <a:solidFill>
                  <a:schemeClr val="tx1"/>
                </a:solidFill>
                <a:latin typeface="Arial" pitchFamily="34" charset="0"/>
              </a:rPr>
              <a:t> </a:t>
            </a:r>
            <a:r>
              <a:rPr lang="en-US" sz="1400" dirty="0" smtClean="0">
                <a:solidFill>
                  <a:schemeClr val="tx1"/>
                </a:solidFill>
                <a:latin typeface="Arial" pitchFamily="34" charset="0"/>
              </a:rPr>
              <a:t> </a:t>
            </a:r>
            <a:r>
              <a:rPr lang="en-US" sz="1400" dirty="0">
                <a:solidFill>
                  <a:schemeClr val="tx1"/>
                </a:solidFill>
                <a:latin typeface="Arial" pitchFamily="34" charset="0"/>
              </a:rPr>
              <a:t>„</a:t>
            </a:r>
            <a:r>
              <a:rPr lang="en-US" sz="1400" dirty="0" err="1">
                <a:solidFill>
                  <a:schemeClr val="tx1"/>
                </a:solidFill>
                <a:latin typeface="Arial" pitchFamily="34" charset="0"/>
              </a:rPr>
              <a:t>Elemente</a:t>
            </a:r>
            <a:r>
              <a:rPr lang="en-US" sz="1400" dirty="0">
                <a:solidFill>
                  <a:schemeClr val="tx1"/>
                </a:solidFill>
                <a:latin typeface="Arial" pitchFamily="34" charset="0"/>
              </a:rPr>
              <a:t> de </a:t>
            </a:r>
            <a:r>
              <a:rPr lang="en-US" sz="1400" dirty="0" err="1">
                <a:solidFill>
                  <a:schemeClr val="tx1"/>
                </a:solidFill>
                <a:latin typeface="Arial" pitchFamily="34" charset="0"/>
              </a:rPr>
              <a:t>identificare</a:t>
            </a:r>
            <a:r>
              <a:rPr lang="en-US" sz="1400" dirty="0">
                <a:solidFill>
                  <a:schemeClr val="tx1"/>
                </a:solidFill>
                <a:latin typeface="Arial" pitchFamily="34" charset="0"/>
              </a:rPr>
              <a:t>”, </a:t>
            </a:r>
            <a:r>
              <a:rPr lang="en-US" sz="1400" dirty="0" err="1">
                <a:solidFill>
                  <a:schemeClr val="tx1"/>
                </a:solidFill>
                <a:latin typeface="Arial" pitchFamily="34" charset="0"/>
              </a:rPr>
              <a:t>sau</a:t>
            </a:r>
            <a:r>
              <a:rPr lang="en-US" sz="1400" dirty="0">
                <a:solidFill>
                  <a:schemeClr val="tx1"/>
                </a:solidFill>
                <a:latin typeface="Arial" pitchFamily="34" charset="0"/>
              </a:rPr>
              <a:t> </a:t>
            </a:r>
            <a:r>
              <a:rPr lang="en-US" sz="1400" dirty="0" err="1">
                <a:solidFill>
                  <a:schemeClr val="tx1"/>
                </a:solidFill>
                <a:latin typeface="Arial" pitchFamily="34" charset="0"/>
              </a:rPr>
              <a:t>butonul</a:t>
            </a:r>
            <a:r>
              <a:rPr lang="en-US" sz="1400" dirty="0">
                <a:solidFill>
                  <a:schemeClr val="tx1"/>
                </a:solidFill>
                <a:latin typeface="Arial" pitchFamily="34" charset="0"/>
              </a:rPr>
              <a:t> “ANULEAZA” </a:t>
            </a:r>
            <a:r>
              <a:rPr lang="en-US" sz="1400" dirty="0" err="1">
                <a:solidFill>
                  <a:schemeClr val="tx1"/>
                </a:solidFill>
                <a:latin typeface="Arial" pitchFamily="34" charset="0"/>
              </a:rPr>
              <a:t>pentru</a:t>
            </a:r>
            <a:r>
              <a:rPr lang="en-US" sz="1400" dirty="0">
                <a:solidFill>
                  <a:schemeClr val="tx1"/>
                </a:solidFill>
                <a:latin typeface="Arial" pitchFamily="34" charset="0"/>
              </a:rPr>
              <a:t> </a:t>
            </a:r>
            <a:r>
              <a:rPr lang="en-US" sz="1400" dirty="0" err="1">
                <a:solidFill>
                  <a:schemeClr val="tx1"/>
                </a:solidFill>
                <a:latin typeface="Arial" pitchFamily="34" charset="0"/>
              </a:rPr>
              <a:t>revenirea</a:t>
            </a:r>
            <a:r>
              <a:rPr lang="en-US" sz="1400" dirty="0">
                <a:solidFill>
                  <a:schemeClr val="tx1"/>
                </a:solidFill>
                <a:latin typeface="Arial" pitchFamily="34" charset="0"/>
              </a:rPr>
              <a:t> </a:t>
            </a:r>
            <a:r>
              <a:rPr lang="ro-RO" sz="1400" dirty="0" smtClean="0">
                <a:solidFill>
                  <a:schemeClr val="tx1"/>
                </a:solidFill>
                <a:latin typeface="Arial" pitchFamily="34" charset="0"/>
              </a:rPr>
              <a:t>î</a:t>
            </a:r>
            <a:r>
              <a:rPr lang="en-US" sz="1400" dirty="0" smtClean="0">
                <a:solidFill>
                  <a:schemeClr val="tx1"/>
                </a:solidFill>
                <a:latin typeface="Arial" pitchFamily="34" charset="0"/>
              </a:rPr>
              <a:t>n </a:t>
            </a:r>
            <a:r>
              <a:rPr lang="en-US" sz="1400" dirty="0" err="1">
                <a:solidFill>
                  <a:schemeClr val="tx1"/>
                </a:solidFill>
                <a:latin typeface="Arial" pitchFamily="34" charset="0"/>
              </a:rPr>
              <a:t>ecranul</a:t>
            </a:r>
            <a:r>
              <a:rPr lang="en-US" sz="1400" dirty="0">
                <a:solidFill>
                  <a:schemeClr val="tx1"/>
                </a:solidFill>
                <a:latin typeface="Arial" pitchFamily="34" charset="0"/>
              </a:rPr>
              <a:t> principal cu </a:t>
            </a:r>
            <a:r>
              <a:rPr lang="en-US" sz="1400" dirty="0" err="1">
                <a:solidFill>
                  <a:schemeClr val="tx1"/>
                </a:solidFill>
                <a:latin typeface="Arial" pitchFamily="34" charset="0"/>
              </a:rPr>
              <a:t>lista</a:t>
            </a:r>
            <a:r>
              <a:rPr lang="en-US" sz="1400" dirty="0">
                <a:solidFill>
                  <a:schemeClr val="tx1"/>
                </a:solidFill>
                <a:latin typeface="Arial" pitchFamily="34" charset="0"/>
              </a:rPr>
              <a:t> </a:t>
            </a:r>
            <a:r>
              <a:rPr lang="en-US" sz="1400" dirty="0" err="1" smtClean="0">
                <a:solidFill>
                  <a:schemeClr val="tx1"/>
                </a:solidFill>
                <a:latin typeface="Arial" pitchFamily="34" charset="0"/>
              </a:rPr>
              <a:t>notific</a:t>
            </a:r>
            <a:r>
              <a:rPr lang="ro-RO" sz="1400" dirty="0" smtClean="0">
                <a:solidFill>
                  <a:schemeClr val="tx1"/>
                </a:solidFill>
                <a:latin typeface="Arial" pitchFamily="34" charset="0"/>
              </a:rPr>
              <a:t>ă</a:t>
            </a:r>
            <a:r>
              <a:rPr lang="en-US" sz="1400" dirty="0" err="1" smtClean="0">
                <a:solidFill>
                  <a:schemeClr val="tx1"/>
                </a:solidFill>
                <a:latin typeface="Arial" pitchFamily="34" charset="0"/>
              </a:rPr>
              <a:t>rilor</a:t>
            </a:r>
            <a:r>
              <a:rPr lang="en-US" sz="1400" dirty="0" smtClean="0">
                <a:solidFill>
                  <a:schemeClr val="tx1"/>
                </a:solidFill>
                <a:latin typeface="Arial" pitchFamily="34" charset="0"/>
              </a:rPr>
              <a:t> f</a:t>
            </a:r>
            <a:r>
              <a:rPr lang="ro-RO" sz="1400" dirty="0" smtClean="0">
                <a:solidFill>
                  <a:schemeClr val="tx1"/>
                </a:solidFill>
                <a:latin typeface="Arial" pitchFamily="34" charset="0"/>
              </a:rPr>
              <a:t>ă</a:t>
            </a:r>
            <a:r>
              <a:rPr lang="en-US" sz="1400" dirty="0" smtClean="0">
                <a:solidFill>
                  <a:schemeClr val="tx1"/>
                </a:solidFill>
                <a:latin typeface="Arial" pitchFamily="34" charset="0"/>
              </a:rPr>
              <a:t>r</a:t>
            </a:r>
            <a:r>
              <a:rPr lang="ro-RO" sz="1400" dirty="0" smtClean="0">
                <a:solidFill>
                  <a:schemeClr val="tx1"/>
                </a:solidFill>
                <a:latin typeface="Arial" pitchFamily="34" charset="0"/>
              </a:rPr>
              <a:t>ă</a:t>
            </a:r>
            <a:r>
              <a:rPr lang="en-US" sz="1400" dirty="0" smtClean="0">
                <a:solidFill>
                  <a:schemeClr val="tx1"/>
                </a:solidFill>
                <a:latin typeface="Arial" pitchFamily="34" charset="0"/>
              </a:rPr>
              <a:t> </a:t>
            </a:r>
            <a:r>
              <a:rPr lang="en-US" sz="1400" dirty="0">
                <a:solidFill>
                  <a:schemeClr val="tx1"/>
                </a:solidFill>
                <a:latin typeface="Arial" pitchFamily="34" charset="0"/>
              </a:rPr>
              <a:t>a </a:t>
            </a:r>
            <a:r>
              <a:rPr lang="en-US" sz="1400" dirty="0" err="1">
                <a:solidFill>
                  <a:schemeClr val="tx1"/>
                </a:solidFill>
                <a:latin typeface="Arial" pitchFamily="34" charset="0"/>
              </a:rPr>
              <a:t>salva</a:t>
            </a:r>
            <a:r>
              <a:rPr lang="en-US" sz="1400" dirty="0">
                <a:solidFill>
                  <a:schemeClr val="tx1"/>
                </a:solidFill>
                <a:latin typeface="Arial" pitchFamily="34" charset="0"/>
              </a:rPr>
              <a:t> </a:t>
            </a:r>
            <a:r>
              <a:rPr lang="en-US" sz="1400" dirty="0" err="1">
                <a:solidFill>
                  <a:schemeClr val="tx1"/>
                </a:solidFill>
                <a:latin typeface="Arial" pitchFamily="34" charset="0"/>
              </a:rPr>
              <a:t>sau</a:t>
            </a:r>
            <a:r>
              <a:rPr lang="en-US" sz="1400" dirty="0">
                <a:solidFill>
                  <a:schemeClr val="tx1"/>
                </a:solidFill>
                <a:latin typeface="Arial" pitchFamily="34" charset="0"/>
              </a:rPr>
              <a:t> </a:t>
            </a:r>
            <a:r>
              <a:rPr lang="en-US" sz="1400" dirty="0" err="1">
                <a:solidFill>
                  <a:schemeClr val="tx1"/>
                </a:solidFill>
                <a:latin typeface="Arial" pitchFamily="34" charset="0"/>
              </a:rPr>
              <a:t>trimite</a:t>
            </a:r>
            <a:r>
              <a:rPr lang="en-US" sz="1400" dirty="0">
                <a:solidFill>
                  <a:schemeClr val="tx1"/>
                </a:solidFill>
                <a:latin typeface="Arial" pitchFamily="34" charset="0"/>
              </a:rPr>
              <a:t> </a:t>
            </a:r>
            <a:r>
              <a:rPr lang="en-US" sz="1400" dirty="0" err="1">
                <a:solidFill>
                  <a:schemeClr val="tx1"/>
                </a:solidFill>
                <a:latin typeface="Arial" pitchFamily="34" charset="0"/>
              </a:rPr>
              <a:t>notificarea</a:t>
            </a:r>
            <a:r>
              <a:rPr lang="en-US" sz="1400" dirty="0">
                <a:solidFill>
                  <a:schemeClr val="tx1"/>
                </a:solidFill>
                <a:latin typeface="Arial" pitchFamily="34" charset="0"/>
              </a:rPr>
              <a:t>. </a:t>
            </a:r>
          </a:p>
        </p:txBody>
      </p:sp>
      <p:sp>
        <p:nvSpPr>
          <p:cNvPr id="12" name="TextBox 11"/>
          <p:cNvSpPr txBox="1"/>
          <p:nvPr/>
        </p:nvSpPr>
        <p:spPr>
          <a:xfrm>
            <a:off x="4041993" y="5736223"/>
            <a:ext cx="1715724" cy="338554"/>
          </a:xfrm>
          <a:prstGeom prst="rect">
            <a:avLst/>
          </a:prstGeom>
          <a:noFill/>
        </p:spPr>
        <p:txBody>
          <a:bodyPr wrap="square" rtlCol="0">
            <a:spAutoFit/>
          </a:bodyPr>
          <a:lstStyle/>
          <a:p>
            <a:r>
              <a:rPr lang="ro-RO" sz="1600" b="1" dirty="0" smtClean="0">
                <a:solidFill>
                  <a:srgbClr val="FF0000"/>
                </a:solidFill>
              </a:rPr>
              <a:t>Trimite notificare</a:t>
            </a:r>
            <a:endParaRPr lang="en-US" sz="1600" b="1" dirty="0">
              <a:solidFill>
                <a:srgbClr val="FF0000"/>
              </a:solidFill>
            </a:endParaRPr>
          </a:p>
        </p:txBody>
      </p:sp>
      <p:pic>
        <p:nvPicPr>
          <p:cNvPr id="15" name="Picture 3" descr="C:\Users\elena.balica\Desktop\logo_an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0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130" y="1219199"/>
            <a:ext cx="5936343" cy="508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a:xfrm>
            <a:off x="0" y="516424"/>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10" name="Rounded Rectangular Callout 9"/>
          <p:cNvSpPr/>
          <p:nvPr/>
        </p:nvSpPr>
        <p:spPr>
          <a:xfrm>
            <a:off x="6837218" y="5758934"/>
            <a:ext cx="2049318" cy="1099066"/>
          </a:xfrm>
          <a:prstGeom prst="wedgeRoundRectCallout">
            <a:avLst>
              <a:gd name="adj1" fmla="val -89516"/>
              <a:gd name="adj2" fmla="val -123938"/>
              <a:gd name="adj3" fmla="val 16667"/>
            </a:avLst>
          </a:prstGeom>
          <a:gradFill>
            <a:gsLst>
              <a:gs pos="98000">
                <a:srgbClr val="9DD073">
                  <a:alpha val="55000"/>
                </a:srgbClr>
              </a:gs>
              <a:gs pos="42000">
                <a:srgbClr val="92D050">
                  <a:alpha val="0"/>
                </a:srgbClr>
              </a:gs>
              <a:gs pos="100000">
                <a:schemeClr val="bg1"/>
              </a:gs>
              <a:gs pos="100000">
                <a:schemeClr val="bg1"/>
              </a:gs>
            </a:gsLst>
            <a:path path="rect">
              <a:fillToRect l="100000" t="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err="1">
                <a:solidFill>
                  <a:schemeClr val="tx1"/>
                </a:solidFill>
                <a:latin typeface="Arial" panose="020B0604020202020204" pitchFamily="34" charset="0"/>
                <a:cs typeface="Arial" panose="020B0604020202020204" pitchFamily="34" charset="0"/>
              </a:rPr>
              <a:t>Sistemul</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va</a:t>
            </a:r>
            <a:r>
              <a:rPr lang="en-US" sz="1200" b="1" dirty="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afi</a:t>
            </a:r>
            <a:r>
              <a:rPr lang="ro-RO" sz="1200" b="1" dirty="0" smtClean="0">
                <a:solidFill>
                  <a:schemeClr val="tx1"/>
                </a:solidFill>
                <a:latin typeface="Arial" panose="020B0604020202020204" pitchFamily="34" charset="0"/>
                <a:cs typeface="Arial" panose="020B0604020202020204" pitchFamily="34" charset="0"/>
              </a:rPr>
              <a:t>ş</a:t>
            </a:r>
            <a:r>
              <a:rPr lang="en-US" sz="1200" b="1" dirty="0" smtClean="0">
                <a:solidFill>
                  <a:schemeClr val="tx1"/>
                </a:solidFill>
                <a:latin typeface="Arial" panose="020B0604020202020204" pitchFamily="34" charset="0"/>
                <a:cs typeface="Arial" panose="020B0604020202020204" pitchFamily="34" charset="0"/>
              </a:rPr>
              <a:t>a </a:t>
            </a:r>
            <a:r>
              <a:rPr lang="en-US" sz="1200" b="1" dirty="0" err="1">
                <a:solidFill>
                  <a:schemeClr val="tx1"/>
                </a:solidFill>
                <a:latin typeface="Arial" panose="020B0604020202020204" pitchFamily="34" charset="0"/>
                <a:cs typeface="Arial" panose="020B0604020202020204" pitchFamily="34" charset="0"/>
              </a:rPr>
              <a:t>ecranul</a:t>
            </a:r>
            <a:r>
              <a:rPr lang="en-US" sz="1200" b="1" dirty="0">
                <a:solidFill>
                  <a:schemeClr val="tx1"/>
                </a:solidFill>
                <a:latin typeface="Arial" panose="020B0604020202020204" pitchFamily="34" charset="0"/>
                <a:cs typeface="Arial" panose="020B0604020202020204" pitchFamily="34" charset="0"/>
              </a:rPr>
              <a:t> de </a:t>
            </a:r>
            <a:r>
              <a:rPr lang="en-US" sz="1200" b="1" dirty="0" err="1">
                <a:solidFill>
                  <a:schemeClr val="tx1"/>
                </a:solidFill>
                <a:latin typeface="Arial" panose="020B0604020202020204" pitchFamily="34" charset="0"/>
                <a:cs typeface="Arial" panose="020B0604020202020204" pitchFamily="34" charset="0"/>
              </a:rPr>
              <a:t>vizualizare</a:t>
            </a:r>
            <a:r>
              <a:rPr lang="en-US" sz="1200" b="1" dirty="0">
                <a:solidFill>
                  <a:schemeClr val="tx1"/>
                </a:solidFill>
                <a:latin typeface="Arial" panose="020B0604020202020204" pitchFamily="34" charset="0"/>
                <a:cs typeface="Arial" panose="020B0604020202020204" pitchFamily="34" charset="0"/>
              </a:rPr>
              <a:t> a </a:t>
            </a:r>
            <a:r>
              <a:rPr lang="ro-RO" sz="1200" b="1" dirty="0" smtClean="0">
                <a:solidFill>
                  <a:schemeClr val="tx1"/>
                </a:solidFill>
                <a:latin typeface="Arial" panose="020B0604020202020204" pitchFamily="34" charset="0"/>
                <a:cs typeface="Arial" panose="020B0604020202020204" pitchFamily="34" charset="0"/>
              </a:rPr>
              <a:t>notificării </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selectate</a:t>
            </a:r>
            <a:r>
              <a:rPr lang="en-US" sz="1200" b="1" dirty="0">
                <a:solidFill>
                  <a:schemeClr val="tx1"/>
                </a:solidFill>
                <a:latin typeface="Arial" panose="020B0604020202020204" pitchFamily="34" charset="0"/>
                <a:cs typeface="Arial" panose="020B0604020202020204" pitchFamily="34" charset="0"/>
              </a:rPr>
              <a:t> de </a:t>
            </a:r>
            <a:r>
              <a:rPr lang="ro-RO" sz="1200" b="1" dirty="0" smtClean="0">
                <a:solidFill>
                  <a:schemeClr val="tx1"/>
                </a:solidFill>
                <a:latin typeface="Arial" panose="020B0604020202020204" pitchFamily="34" charset="0"/>
                <a:cs typeface="Arial" panose="020B0604020202020204" pitchFamily="34" charset="0"/>
              </a:rPr>
              <a:t>operator.</a:t>
            </a:r>
            <a:endParaRPr lang="en-US" sz="1200" b="1" dirty="0">
              <a:solidFill>
                <a:schemeClr val="tx1"/>
              </a:solidFill>
              <a:latin typeface="Arial" panose="020B0604020202020204" pitchFamily="34" charset="0"/>
              <a:cs typeface="Arial" panose="020B0604020202020204" pitchFamily="34" charset="0"/>
            </a:endParaRPr>
          </a:p>
        </p:txBody>
      </p:sp>
      <p:sp>
        <p:nvSpPr>
          <p:cNvPr id="5" name="Right Arrow 4"/>
          <p:cNvSpPr/>
          <p:nvPr/>
        </p:nvSpPr>
        <p:spPr>
          <a:xfrm>
            <a:off x="91728" y="1598193"/>
            <a:ext cx="2956272" cy="1325267"/>
          </a:xfrm>
          <a:prstGeom prst="rightArrow">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pPr>
            <a:r>
              <a:rPr lang="ro-RO" sz="1400" b="1" dirty="0">
                <a:solidFill>
                  <a:schemeClr val="tx1"/>
                </a:solidFill>
                <a:effectLst>
                  <a:outerShdw blurRad="38100" dist="38100" dir="2700000" algn="tl">
                    <a:srgbClr val="000000">
                      <a:alpha val="43137"/>
                    </a:srgbClr>
                  </a:outerShdw>
                </a:effectLst>
                <a:latin typeface="Arial" pitchFamily="34" charset="0"/>
              </a:rPr>
              <a:t>Vizualizarea  unei notificări </a:t>
            </a:r>
            <a:endParaRPr lang="en-US" sz="1400" b="1" dirty="0">
              <a:solidFill>
                <a:schemeClr val="tx1"/>
              </a:solidFill>
              <a:effectLst>
                <a:outerShdw blurRad="38100" dist="38100" dir="2700000" algn="tl">
                  <a:srgbClr val="000000">
                    <a:alpha val="43137"/>
                  </a:srgbClr>
                </a:outerShdw>
              </a:effectLst>
              <a:latin typeface="Arial" pitchFamily="34" charset="0"/>
            </a:endParaRPr>
          </a:p>
        </p:txBody>
      </p:sp>
      <p:sp>
        <p:nvSpPr>
          <p:cNvPr id="13" name="Rounded Rectangle 12"/>
          <p:cNvSpPr/>
          <p:nvPr/>
        </p:nvSpPr>
        <p:spPr>
          <a:xfrm>
            <a:off x="19334" y="4023815"/>
            <a:ext cx="2514600" cy="2284652"/>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None/>
            </a:pPr>
            <a:r>
              <a:rPr lang="it-IT" sz="1400" b="1" dirty="0" err="1" smtClean="0"/>
              <a:t>Pentru</a:t>
            </a:r>
            <a:r>
              <a:rPr lang="it-IT" sz="1400" b="1" dirty="0" smtClean="0"/>
              <a:t> </a:t>
            </a:r>
            <a:r>
              <a:rPr lang="it-IT" sz="1400" b="1" dirty="0" err="1"/>
              <a:t>vizualizarea</a:t>
            </a:r>
            <a:r>
              <a:rPr lang="it-IT" sz="1400" b="1" dirty="0"/>
              <a:t> </a:t>
            </a:r>
            <a:r>
              <a:rPr lang="it-IT" sz="1400" b="1" dirty="0" err="1"/>
              <a:t>unei</a:t>
            </a:r>
            <a:r>
              <a:rPr lang="it-IT" sz="1400" b="1" dirty="0"/>
              <a:t> </a:t>
            </a:r>
            <a:r>
              <a:rPr lang="ro-RO" sz="1400" b="1" dirty="0" err="1" smtClean="0"/>
              <a:t>notificăr</a:t>
            </a:r>
            <a:r>
              <a:rPr lang="it-IT" sz="1400" b="1" dirty="0" smtClean="0"/>
              <a:t>i</a:t>
            </a:r>
            <a:r>
              <a:rPr lang="it-IT" sz="1400" b="1" dirty="0"/>
              <a:t>, </a:t>
            </a:r>
            <a:r>
              <a:rPr lang="it-IT" sz="1400" b="1" dirty="0" err="1"/>
              <a:t>utilizatorul</a:t>
            </a:r>
            <a:r>
              <a:rPr lang="it-IT" sz="1400" b="1" dirty="0"/>
              <a:t> </a:t>
            </a:r>
            <a:r>
              <a:rPr lang="it-IT" sz="1400" b="1" dirty="0" err="1"/>
              <a:t>selecteaza</a:t>
            </a:r>
            <a:r>
              <a:rPr lang="it-IT" sz="1400" b="1" dirty="0"/>
              <a:t> o </a:t>
            </a:r>
            <a:r>
              <a:rPr lang="it-IT" sz="1400" b="1" dirty="0" err="1"/>
              <a:t>cerere</a:t>
            </a:r>
            <a:r>
              <a:rPr lang="it-IT" sz="1400" b="1" dirty="0"/>
              <a:t> </a:t>
            </a:r>
            <a:r>
              <a:rPr lang="it-IT" sz="1400" b="1" dirty="0" err="1"/>
              <a:t>din</a:t>
            </a:r>
            <a:r>
              <a:rPr lang="it-IT" sz="1400" b="1" dirty="0"/>
              <a:t> lista </a:t>
            </a:r>
            <a:r>
              <a:rPr lang="ro-RO" sz="1400" b="1" dirty="0" smtClean="0"/>
              <a:t>ş</a:t>
            </a:r>
            <a:r>
              <a:rPr lang="it-IT" sz="1400" b="1" dirty="0" smtClean="0"/>
              <a:t>i </a:t>
            </a:r>
            <a:r>
              <a:rPr lang="it-IT" sz="1400" b="1" dirty="0" err="1" smtClean="0"/>
              <a:t>apas</a:t>
            </a:r>
            <a:r>
              <a:rPr lang="ro-RO" sz="1400" b="1" dirty="0" smtClean="0"/>
              <a:t>ă</a:t>
            </a:r>
            <a:r>
              <a:rPr lang="it-IT" sz="1400" b="1" dirty="0" smtClean="0"/>
              <a:t> </a:t>
            </a:r>
            <a:r>
              <a:rPr lang="it-IT" sz="1400" b="1" dirty="0" err="1"/>
              <a:t>butonul</a:t>
            </a:r>
            <a:r>
              <a:rPr lang="ro-RO" sz="1400" b="1" dirty="0"/>
              <a:t> </a:t>
            </a:r>
            <a:r>
              <a:rPr lang="en-US" sz="1400" b="1" dirty="0" smtClean="0"/>
              <a:t>“</a:t>
            </a:r>
            <a:r>
              <a:rPr lang="ro-RO" sz="1400" b="1" dirty="0" smtClean="0"/>
              <a:t>VIZUALIZARE</a:t>
            </a:r>
            <a:r>
              <a:rPr lang="en-US" sz="1400" b="1" dirty="0" smtClean="0"/>
              <a:t>”</a:t>
            </a:r>
            <a:r>
              <a:rPr lang="it-IT" sz="1400" b="1" dirty="0" smtClean="0"/>
              <a:t> </a:t>
            </a:r>
            <a:endParaRPr lang="en-US" sz="1400" b="1" dirty="0"/>
          </a:p>
        </p:txBody>
      </p:sp>
      <p:pic>
        <p:nvPicPr>
          <p:cNvPr id="14" name="Picture 3" descr="C:\Users\elena.balica\Desktop\logo_an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8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516424"/>
            <a:ext cx="8864600" cy="63791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odat</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ă</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cu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solicitarea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unui</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act de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reglementare</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269285"/>
            <a:ext cx="8229600" cy="536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88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5492" y="440587"/>
            <a:ext cx="8864600" cy="63791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odat</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ă</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cu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solicitarea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unui</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act de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reglementare</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3" y="-122695"/>
            <a:ext cx="1777602" cy="5164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861" y="1220632"/>
            <a:ext cx="6786538" cy="923330"/>
          </a:xfrm>
          <a:prstGeom prst="rect">
            <a:avLst/>
          </a:prstGeom>
        </p:spPr>
        <p:txBody>
          <a:bodyPr wrap="none">
            <a:spAutoFit/>
          </a:bodyPr>
          <a:lstStyle/>
          <a:p>
            <a:r>
              <a:rPr lang="ro-RO" b="1" dirty="0"/>
              <a:t>Documente necesare</a:t>
            </a:r>
            <a:endParaRPr lang="en-US" b="1" dirty="0"/>
          </a:p>
          <a:p>
            <a:r>
              <a:rPr lang="ro-RO" dirty="0"/>
              <a:t>	In aceasta sectiune vor fii incarcate urmatoarele documente:</a:t>
            </a:r>
            <a:endParaRPr lang="en-US" dirty="0"/>
          </a:p>
          <a:p>
            <a:r>
              <a:rPr lang="ro-RO" dirty="0"/>
              <a:t> </a:t>
            </a:r>
            <a:endParaRPr lang="en-US" dirty="0"/>
          </a:p>
        </p:txBody>
      </p:sp>
      <p:pic>
        <p:nvPicPr>
          <p:cNvPr id="15" name="Picture 14"/>
          <p:cNvPicPr/>
          <p:nvPr/>
        </p:nvPicPr>
        <p:blipFill>
          <a:blip r:embed="rId3" cstate="print"/>
          <a:srcRect/>
          <a:stretch>
            <a:fillRect/>
          </a:stretch>
        </p:blipFill>
        <p:spPr bwMode="auto">
          <a:xfrm>
            <a:off x="762000" y="1614487"/>
            <a:ext cx="7391400" cy="3629025"/>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0" y="5243512"/>
            <a:ext cx="6324533" cy="1614488"/>
          </a:xfrm>
          <a:prstGeom prst="rect">
            <a:avLst/>
          </a:prstGeom>
          <a:noFill/>
          <a:ln w="9525">
            <a:noFill/>
            <a:miter lim="800000"/>
            <a:headEnd/>
            <a:tailEnd/>
          </a:ln>
        </p:spPr>
      </p:pic>
    </p:spTree>
    <p:extLst>
      <p:ext uri="{BB962C8B-B14F-4D97-AF65-F5344CB8AC3E}">
        <p14:creationId xmlns:p14="http://schemas.microsoft.com/office/powerpoint/2010/main" val="4495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5492" y="440587"/>
            <a:ext cx="8864600" cy="63791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odat</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ă</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cu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solicitarea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unui</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act de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reglementare</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3" y="-122695"/>
            <a:ext cx="1777602" cy="5164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33" y="1981200"/>
            <a:ext cx="876075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523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002" y="838200"/>
            <a:ext cx="8695398" cy="1077218"/>
          </a:xfrm>
          <a:prstGeom prst="rect">
            <a:avLst/>
          </a:prstGeom>
        </p:spPr>
        <p:txBody>
          <a:bodyPr wrap="square">
            <a:spAutoFit/>
          </a:bodyPr>
          <a:lstStyle/>
          <a:p>
            <a:pPr marL="285750" indent="-285750" algn="just">
              <a:buFont typeface="Wingdings" panose="05000000000000000000" pitchFamily="2" charset="2"/>
              <a:buChar char="Ø"/>
            </a:pPr>
            <a:r>
              <a:rPr lang="ro-RO" sz="1600" dirty="0">
                <a:latin typeface="Arial" panose="020B0604020202020204" pitchFamily="34" charset="0"/>
                <a:cs typeface="Arial" panose="020B0604020202020204" pitchFamily="34" charset="0"/>
              </a:rPr>
              <a:t>SEVESO III aliniază </a:t>
            </a:r>
            <a:r>
              <a:rPr lang="en-US" sz="1600" dirty="0" smtClean="0">
                <a:latin typeface="Arial" panose="020B0604020202020204" pitchFamily="34" charset="0"/>
                <a:cs typeface="Arial" panose="020B0604020202020204" pitchFamily="34" charset="0"/>
              </a:rPr>
              <a:t>A</a:t>
            </a:r>
            <a:r>
              <a:rPr lang="ro-RO" sz="1600" dirty="0" err="1" smtClean="0">
                <a:latin typeface="Arial" panose="020B0604020202020204" pitchFamily="34" charset="0"/>
                <a:cs typeface="Arial" panose="020B0604020202020204" pitchFamily="34" charset="0"/>
              </a:rPr>
              <a:t>nexa</a:t>
            </a:r>
            <a:r>
              <a:rPr lang="ro-RO" sz="1600" dirty="0" smtClean="0">
                <a:latin typeface="Arial" panose="020B0604020202020204" pitchFamily="34" charset="0"/>
                <a:cs typeface="Arial" panose="020B0604020202020204" pitchFamily="34" charset="0"/>
              </a:rPr>
              <a:t> I</a:t>
            </a:r>
            <a:r>
              <a:rPr lang="en-US" sz="1600" dirty="0" smtClean="0">
                <a:latin typeface="Arial" panose="020B0604020202020204" pitchFamily="34" charset="0"/>
                <a:cs typeface="Arial" panose="020B0604020202020204" pitchFamily="34" charset="0"/>
              </a:rPr>
              <a:t> - </a:t>
            </a:r>
            <a:r>
              <a:rPr lang="en-US" sz="1600" b="1" dirty="0" smtClean="0">
                <a:latin typeface="Arial" panose="020B0604020202020204" pitchFamily="34" charset="0"/>
                <a:cs typeface="Arial" panose="020B0604020202020204" pitchFamily="34" charset="0"/>
              </a:rPr>
              <a:t>SUBSTANȚE </a:t>
            </a:r>
            <a:r>
              <a:rPr lang="en-US" sz="1600" b="1" dirty="0">
                <a:latin typeface="Arial" panose="020B0604020202020204" pitchFamily="34" charset="0"/>
                <a:cs typeface="Arial" panose="020B0604020202020204" pitchFamily="34" charset="0"/>
              </a:rPr>
              <a:t>PERICULOASE </a:t>
            </a:r>
            <a:r>
              <a:rPr lang="en-US" sz="1600" b="1" dirty="0" smtClean="0">
                <a:latin typeface="Arial" panose="020B0604020202020204" pitchFamily="34" charset="0"/>
                <a:cs typeface="Arial" panose="020B0604020202020204" pitchFamily="34" charset="0"/>
              </a:rPr>
              <a:t>/CATEGORII DE SUBSTANTA -</a:t>
            </a:r>
            <a:r>
              <a:rPr lang="ro-RO"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cu schimbările din sistemul UE de clasificare a substanțelor periculoase introduse prin </a:t>
            </a:r>
            <a:r>
              <a:rPr lang="ro-RO" sz="1600" b="1" dirty="0">
                <a:latin typeface="Arial" panose="020B0604020202020204" pitchFamily="34" charset="0"/>
                <a:cs typeface="Arial" panose="020B0604020202020204" pitchFamily="34" charset="0"/>
              </a:rPr>
              <a:t>Regulamentul (CE) 1272/2008 </a:t>
            </a:r>
            <a:r>
              <a:rPr lang="ro-RO" sz="1600" dirty="0">
                <a:latin typeface="Arial" panose="020B0604020202020204" pitchFamily="34" charset="0"/>
                <a:cs typeface="Arial" panose="020B0604020202020204" pitchFamily="34" charset="0"/>
              </a:rPr>
              <a:t>privind clasificarea, etichetarea și ambalarea substanțelor și a amestecurilor </a:t>
            </a:r>
            <a:r>
              <a:rPr lang="ro-RO" sz="1600" b="1" dirty="0">
                <a:latin typeface="Arial" panose="020B0604020202020204" pitchFamily="34" charset="0"/>
                <a:cs typeface="Arial" panose="020B0604020202020204" pitchFamily="34" charset="0"/>
              </a:rPr>
              <a:t>(Regulamentul CLP).</a:t>
            </a:r>
            <a:endParaRPr lang="en-US" sz="1600" b="1" dirty="0">
              <a:latin typeface="Arial" panose="020B0604020202020204" pitchFamily="34" charset="0"/>
              <a:cs typeface="Arial" panose="020B0604020202020204" pitchFamily="34" charset="0"/>
            </a:endParaRPr>
          </a:p>
        </p:txBody>
      </p:sp>
      <p:sp>
        <p:nvSpPr>
          <p:cNvPr id="11" name="Rounded Rectangular Callout 10"/>
          <p:cNvSpPr/>
          <p:nvPr/>
        </p:nvSpPr>
        <p:spPr>
          <a:xfrm>
            <a:off x="3581400" y="4856480"/>
            <a:ext cx="5524500" cy="19812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vi-VN" b="1" dirty="0">
                <a:solidFill>
                  <a:schemeClr val="tx1"/>
                </a:solidFill>
              </a:rPr>
              <a:t>Terminologie </a:t>
            </a:r>
            <a:r>
              <a:rPr lang="vi-VN" b="1" dirty="0" smtClean="0">
                <a:solidFill>
                  <a:schemeClr val="tx1"/>
                </a:solidFill>
              </a:rPr>
              <a:t>nou</a:t>
            </a:r>
            <a:r>
              <a:rPr lang="vi-VN" dirty="0" smtClean="0">
                <a:solidFill>
                  <a:schemeClr val="tx1"/>
                </a:solidFill>
              </a:rPr>
              <a:t>ă</a:t>
            </a:r>
            <a:r>
              <a:rPr lang="en-US" dirty="0" smtClean="0">
                <a:solidFill>
                  <a:schemeClr val="tx1"/>
                </a:solidFill>
              </a:rPr>
              <a:t> </a:t>
            </a:r>
            <a:r>
              <a:rPr lang="en-US" b="1" dirty="0" smtClean="0">
                <a:solidFill>
                  <a:schemeClr val="tx1"/>
                </a:solidFill>
              </a:rPr>
              <a:t>DSD/DPD</a:t>
            </a:r>
            <a:r>
              <a:rPr lang="en-US" b="1" dirty="0">
                <a:solidFill>
                  <a:schemeClr val="tx1"/>
                </a:solidFill>
              </a:rPr>
              <a:t>/ CLP</a:t>
            </a:r>
          </a:p>
          <a:p>
            <a:r>
              <a:rPr lang="en-US" dirty="0">
                <a:solidFill>
                  <a:schemeClr val="tx1"/>
                </a:solidFill>
              </a:rPr>
              <a:t>• </a:t>
            </a:r>
            <a:r>
              <a:rPr lang="en-US" dirty="0" err="1">
                <a:solidFill>
                  <a:schemeClr val="tx1"/>
                </a:solidFill>
              </a:rPr>
              <a:t>Periculos</a:t>
            </a:r>
            <a:r>
              <a:rPr lang="en-US" dirty="0">
                <a:solidFill>
                  <a:schemeClr val="tx1"/>
                </a:solidFill>
              </a:rPr>
              <a:t>  </a:t>
            </a:r>
            <a:r>
              <a:rPr lang="en-US" dirty="0" smtClean="0">
                <a:solidFill>
                  <a:schemeClr val="tx1"/>
                </a:solidFill>
              </a:rPr>
              <a:t>→ </a:t>
            </a:r>
            <a:r>
              <a:rPr lang="en-US" b="1" dirty="0" err="1" smtClean="0">
                <a:solidFill>
                  <a:schemeClr val="tx1"/>
                </a:solidFill>
              </a:rPr>
              <a:t>Periculozitate</a:t>
            </a:r>
            <a:endParaRPr lang="en-US" b="1" dirty="0">
              <a:solidFill>
                <a:schemeClr val="tx1"/>
              </a:solidFill>
            </a:endParaRPr>
          </a:p>
          <a:p>
            <a:r>
              <a:rPr lang="it-IT" dirty="0">
                <a:solidFill>
                  <a:schemeClr val="tx1"/>
                </a:solidFill>
              </a:rPr>
              <a:t>• Categorie de </a:t>
            </a:r>
            <a:r>
              <a:rPr lang="it-IT" dirty="0" err="1">
                <a:solidFill>
                  <a:schemeClr val="tx1"/>
                </a:solidFill>
              </a:rPr>
              <a:t>pericol</a:t>
            </a:r>
            <a:r>
              <a:rPr lang="it-IT" dirty="0">
                <a:solidFill>
                  <a:schemeClr val="tx1"/>
                </a:solidFill>
              </a:rPr>
              <a:t> → </a:t>
            </a:r>
            <a:r>
              <a:rPr lang="it-IT" b="1" dirty="0" err="1">
                <a:solidFill>
                  <a:schemeClr val="tx1"/>
                </a:solidFill>
              </a:rPr>
              <a:t>Clasă</a:t>
            </a:r>
            <a:r>
              <a:rPr lang="it-IT" b="1" dirty="0">
                <a:solidFill>
                  <a:schemeClr val="tx1"/>
                </a:solidFill>
              </a:rPr>
              <a:t> de </a:t>
            </a:r>
            <a:r>
              <a:rPr lang="it-IT" b="1" dirty="0" err="1">
                <a:solidFill>
                  <a:schemeClr val="tx1"/>
                </a:solidFill>
              </a:rPr>
              <a:t>pericol</a:t>
            </a:r>
            <a:r>
              <a:rPr lang="it-IT" b="1" dirty="0">
                <a:solidFill>
                  <a:schemeClr val="tx1"/>
                </a:solidFill>
              </a:rPr>
              <a:t>*</a:t>
            </a:r>
          </a:p>
          <a:p>
            <a:r>
              <a:rPr lang="pt-BR" dirty="0">
                <a:solidFill>
                  <a:schemeClr val="tx1"/>
                </a:solidFill>
              </a:rPr>
              <a:t>• </a:t>
            </a:r>
            <a:r>
              <a:rPr lang="pt-BR" dirty="0" err="1">
                <a:solidFill>
                  <a:schemeClr val="tx1"/>
                </a:solidFill>
              </a:rPr>
              <a:t>Frază</a:t>
            </a:r>
            <a:r>
              <a:rPr lang="pt-BR" dirty="0">
                <a:solidFill>
                  <a:schemeClr val="tx1"/>
                </a:solidFill>
              </a:rPr>
              <a:t> de </a:t>
            </a:r>
            <a:r>
              <a:rPr lang="pt-BR" dirty="0" err="1">
                <a:solidFill>
                  <a:schemeClr val="tx1"/>
                </a:solidFill>
              </a:rPr>
              <a:t>risc</a:t>
            </a:r>
            <a:r>
              <a:rPr lang="pt-BR" dirty="0">
                <a:solidFill>
                  <a:schemeClr val="tx1"/>
                </a:solidFill>
              </a:rPr>
              <a:t>  </a:t>
            </a:r>
            <a:r>
              <a:rPr lang="pt-BR" dirty="0" smtClean="0">
                <a:solidFill>
                  <a:schemeClr val="tx1"/>
                </a:solidFill>
              </a:rPr>
              <a:t>→ </a:t>
            </a:r>
            <a:r>
              <a:rPr lang="pt-BR" b="1" dirty="0" err="1" smtClean="0">
                <a:solidFill>
                  <a:schemeClr val="tx1"/>
                </a:solidFill>
              </a:rPr>
              <a:t>Frază</a:t>
            </a:r>
            <a:r>
              <a:rPr lang="pt-BR" b="1" dirty="0" smtClean="0">
                <a:solidFill>
                  <a:schemeClr val="tx1"/>
                </a:solidFill>
              </a:rPr>
              <a:t> </a:t>
            </a:r>
            <a:r>
              <a:rPr lang="pt-BR" b="1" dirty="0">
                <a:solidFill>
                  <a:schemeClr val="tx1"/>
                </a:solidFill>
              </a:rPr>
              <a:t>de </a:t>
            </a:r>
            <a:r>
              <a:rPr lang="pt-BR" b="1" dirty="0" err="1">
                <a:solidFill>
                  <a:schemeClr val="tx1"/>
                </a:solidFill>
              </a:rPr>
              <a:t>pericol</a:t>
            </a:r>
            <a:endParaRPr lang="pt-BR" b="1" dirty="0">
              <a:solidFill>
                <a:schemeClr val="tx1"/>
              </a:solidFill>
            </a:endParaRPr>
          </a:p>
          <a:p>
            <a:r>
              <a:rPr lang="vi-VN" dirty="0">
                <a:solidFill>
                  <a:schemeClr val="tx1"/>
                </a:solidFill>
              </a:rPr>
              <a:t>• </a:t>
            </a:r>
            <a:r>
              <a:rPr lang="vi-VN" dirty="0">
                <a:solidFill>
                  <a:schemeClr val="tx1"/>
                </a:solidFill>
                <a:latin typeface="Calibri" panose="020F0502020204030204" pitchFamily="34" charset="0"/>
              </a:rPr>
              <a:t>Declarație privind siguranța </a:t>
            </a:r>
            <a:r>
              <a:rPr lang="en-US" dirty="0">
                <a:solidFill>
                  <a:schemeClr val="tx1"/>
                </a:solidFill>
              </a:rPr>
              <a:t>→ </a:t>
            </a:r>
            <a:r>
              <a:rPr lang="vi-VN" b="1" dirty="0" smtClean="0">
                <a:solidFill>
                  <a:schemeClr val="tx1"/>
                </a:solidFill>
                <a:latin typeface="Calibri" panose="020F0502020204030204" pitchFamily="34" charset="0"/>
              </a:rPr>
              <a:t>Frază de</a:t>
            </a:r>
            <a:r>
              <a:rPr lang="en-US" b="1" dirty="0" smtClean="0">
                <a:solidFill>
                  <a:schemeClr val="tx1"/>
                </a:solidFill>
                <a:latin typeface="Calibri" panose="020F0502020204030204" pitchFamily="34" charset="0"/>
              </a:rPr>
              <a:t> </a:t>
            </a:r>
            <a:r>
              <a:rPr lang="en-US" b="1" dirty="0" err="1" smtClean="0">
                <a:solidFill>
                  <a:schemeClr val="tx1"/>
                </a:solidFill>
              </a:rPr>
              <a:t>precauție</a:t>
            </a:r>
            <a:endParaRPr lang="en-US" b="1" dirty="0">
              <a:solidFill>
                <a:schemeClr val="tx1"/>
              </a:solidFill>
            </a:endParaRPr>
          </a:p>
          <a:p>
            <a:r>
              <a:rPr lang="en-US" dirty="0">
                <a:solidFill>
                  <a:schemeClr val="tx1"/>
                </a:solidFill>
              </a:rPr>
              <a:t>• </a:t>
            </a:r>
            <a:r>
              <a:rPr lang="en-US" dirty="0" err="1">
                <a:solidFill>
                  <a:schemeClr val="tx1"/>
                </a:solidFill>
              </a:rPr>
              <a:t>Preparat</a:t>
            </a:r>
            <a:r>
              <a:rPr lang="en-US" dirty="0">
                <a:solidFill>
                  <a:schemeClr val="tx1"/>
                </a:solidFill>
              </a:rPr>
              <a:t>  </a:t>
            </a:r>
            <a:r>
              <a:rPr lang="en-US" dirty="0" smtClean="0">
                <a:solidFill>
                  <a:schemeClr val="tx1"/>
                </a:solidFill>
              </a:rPr>
              <a:t>→ </a:t>
            </a:r>
            <a:r>
              <a:rPr lang="en-US" b="1" dirty="0" err="1" smtClean="0">
                <a:solidFill>
                  <a:schemeClr val="tx1"/>
                </a:solidFill>
              </a:rPr>
              <a:t>Amestec</a:t>
            </a:r>
            <a:endParaRPr lang="en-US" b="1" dirty="0">
              <a:solidFill>
                <a:schemeClr val="tx1"/>
              </a:solidFill>
            </a:endParaRPr>
          </a:p>
        </p:txBody>
      </p:sp>
      <p:sp>
        <p:nvSpPr>
          <p:cNvPr id="12" name="Rounded Rectangular Callout 11"/>
          <p:cNvSpPr/>
          <p:nvPr/>
        </p:nvSpPr>
        <p:spPr>
          <a:xfrm>
            <a:off x="220002" y="3429000"/>
            <a:ext cx="5739833" cy="1604922"/>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vi-VN" b="1" dirty="0">
                <a:solidFill>
                  <a:schemeClr val="tx1"/>
                </a:solidFill>
              </a:rPr>
              <a:t>Ce anume s</a:t>
            </a:r>
            <a:r>
              <a:rPr lang="ro-RO" b="1" dirty="0">
                <a:solidFill>
                  <a:schemeClr val="tx1"/>
                </a:solidFill>
              </a:rPr>
              <a:t>-</a:t>
            </a:r>
            <a:r>
              <a:rPr lang="ro-RO" b="1" dirty="0">
                <a:solidFill>
                  <a:schemeClr val="tx1"/>
                </a:solidFill>
                <a:latin typeface="Arial" panose="020B0604020202020204" pitchFamily="34" charset="0"/>
                <a:cs typeface="Arial" panose="020B0604020202020204" pitchFamily="34" charset="0"/>
              </a:rPr>
              <a:t>a</a:t>
            </a:r>
            <a:r>
              <a:rPr lang="vi-VN" b="1" dirty="0">
                <a:solidFill>
                  <a:schemeClr val="tx1"/>
                </a:solidFill>
              </a:rPr>
              <a:t> schimb</a:t>
            </a:r>
            <a:r>
              <a:rPr lang="ro-RO" b="1" dirty="0">
                <a:solidFill>
                  <a:schemeClr val="tx1"/>
                </a:solidFill>
                <a:latin typeface="Arial" panose="020B0604020202020204" pitchFamily="34" charset="0"/>
                <a:cs typeface="Arial" panose="020B0604020202020204" pitchFamily="34" charset="0"/>
              </a:rPr>
              <a:t>at</a:t>
            </a:r>
            <a:r>
              <a:rPr lang="vi-VN" b="1" dirty="0">
                <a:solidFill>
                  <a:schemeClr val="tx1"/>
                </a:solidFill>
                <a:latin typeface="Arial" panose="020B0604020202020204" pitchFamily="34" charset="0"/>
                <a:cs typeface="Arial" panose="020B0604020202020204" pitchFamily="34" charset="0"/>
              </a:rPr>
              <a:t> </a:t>
            </a:r>
            <a:endParaRPr lang="ro-RO" b="1" dirty="0">
              <a:solidFill>
                <a:schemeClr val="tx1"/>
              </a:solidFill>
              <a:latin typeface="Arial" panose="020B0604020202020204" pitchFamily="34" charset="0"/>
              <a:cs typeface="Arial" panose="020B0604020202020204" pitchFamily="34" charset="0"/>
            </a:endParaRPr>
          </a:p>
          <a:p>
            <a:r>
              <a:rPr lang="vi-VN" dirty="0" smtClean="0">
                <a:solidFill>
                  <a:schemeClr val="tx1"/>
                </a:solidFill>
              </a:rPr>
              <a:t>•</a:t>
            </a:r>
            <a:r>
              <a:rPr lang="en-US" dirty="0" smtClean="0">
                <a:solidFill>
                  <a:schemeClr val="tx1"/>
                </a:solidFill>
              </a:rPr>
              <a:t> </a:t>
            </a:r>
            <a:r>
              <a:rPr lang="vi-VN" dirty="0">
                <a:solidFill>
                  <a:schemeClr val="tx1"/>
                </a:solidFill>
                <a:latin typeface="Arial" panose="020B0604020202020204" pitchFamily="34" charset="0"/>
                <a:cs typeface="Arial" panose="020B0604020202020204" pitchFamily="34" charset="0"/>
              </a:rPr>
              <a:t>Terminologie</a:t>
            </a:r>
            <a:r>
              <a:rPr lang="vi-VN" dirty="0" smtClean="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cs typeface="Arial" panose="020B0604020202020204" pitchFamily="34" charset="0"/>
              </a:rPr>
              <a:t>nouă</a:t>
            </a:r>
          </a:p>
          <a:p>
            <a:r>
              <a:rPr lang="it-IT" dirty="0">
                <a:solidFill>
                  <a:schemeClr val="tx1"/>
                </a:solidFill>
                <a:latin typeface="Arial" panose="020B0604020202020204" pitchFamily="34" charset="0"/>
                <a:cs typeface="Arial" panose="020B0604020202020204" pitchFamily="34" charset="0"/>
              </a:rPr>
              <a:t>• Noi </a:t>
            </a:r>
            <a:r>
              <a:rPr lang="it-IT" dirty="0" err="1">
                <a:solidFill>
                  <a:schemeClr val="tx1"/>
                </a:solidFill>
                <a:latin typeface="Arial" panose="020B0604020202020204" pitchFamily="34" charset="0"/>
                <a:cs typeface="Arial" panose="020B0604020202020204" pitchFamily="34" charset="0"/>
              </a:rPr>
              <a:t>pictograme</a:t>
            </a:r>
            <a:r>
              <a:rPr lang="it-IT" dirty="0">
                <a:solidFill>
                  <a:schemeClr val="tx1"/>
                </a:solidFill>
                <a:latin typeface="Arial" panose="020B0604020202020204" pitchFamily="34" charset="0"/>
                <a:cs typeface="Arial" panose="020B0604020202020204" pitchFamily="34" charset="0"/>
              </a:rPr>
              <a:t> de </a:t>
            </a:r>
            <a:r>
              <a:rPr lang="it-IT" dirty="0" err="1">
                <a:solidFill>
                  <a:schemeClr val="tx1"/>
                </a:solidFill>
                <a:latin typeface="Arial" panose="020B0604020202020204" pitchFamily="34" charset="0"/>
                <a:cs typeface="Arial" panose="020B0604020202020204" pitchFamily="34" charset="0"/>
              </a:rPr>
              <a:t>semnalizare</a:t>
            </a:r>
            <a:r>
              <a:rPr lang="it-IT" dirty="0">
                <a:solidFill>
                  <a:schemeClr val="tx1"/>
                </a:solidFill>
                <a:latin typeface="Arial" panose="020B0604020202020204" pitchFamily="34" charset="0"/>
                <a:cs typeface="Arial" panose="020B0604020202020204" pitchFamily="34" charset="0"/>
              </a:rPr>
              <a:t> a </a:t>
            </a:r>
            <a:r>
              <a:rPr lang="it-IT" dirty="0" err="1">
                <a:solidFill>
                  <a:schemeClr val="tx1"/>
                </a:solidFill>
                <a:latin typeface="Arial" panose="020B0604020202020204" pitchFamily="34" charset="0"/>
                <a:cs typeface="Arial" panose="020B0604020202020204" pitchFamily="34" charset="0"/>
              </a:rPr>
              <a:t>pericolului</a:t>
            </a:r>
            <a:endParaRPr lang="it-IT"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criterii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clasificare</a:t>
            </a:r>
            <a:endParaRPr 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2" name="Rectangle 1"/>
          <p:cNvSpPr/>
          <p:nvPr/>
        </p:nvSpPr>
        <p:spPr>
          <a:xfrm>
            <a:off x="220002" y="2051587"/>
            <a:ext cx="8584633" cy="1200329"/>
          </a:xfrm>
          <a:prstGeom prst="rect">
            <a:avLst/>
          </a:prstGeom>
        </p:spPr>
        <p:txBody>
          <a:bodyPr wrap="square">
            <a:spAutoFit/>
          </a:bodyPr>
          <a:lstStyle/>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ANEXA VII - </a:t>
            </a:r>
            <a:r>
              <a:rPr lang="ro-RO" dirty="0">
                <a:latin typeface="Arial" panose="020B0604020202020204" pitchFamily="34" charset="0"/>
                <a:cs typeface="Arial" panose="020B0604020202020204" pitchFamily="34" charset="0"/>
              </a:rPr>
              <a:t>Prez</a:t>
            </a:r>
            <a:r>
              <a:rPr lang="en-US" dirty="0" err="1">
                <a:latin typeface="Arial" panose="020B0604020202020204" pitchFamily="34" charset="0"/>
                <a:cs typeface="Arial" panose="020B0604020202020204" pitchFamily="34" charset="0"/>
              </a:rPr>
              <a:t>i</a:t>
            </a:r>
            <a:r>
              <a:rPr lang="ro-RO" dirty="0">
                <a:latin typeface="Arial" panose="020B0604020202020204" pitchFamily="34" charset="0"/>
                <a:cs typeface="Arial" panose="020B0604020202020204" pitchFamily="34" charset="0"/>
              </a:rPr>
              <a:t>nta un tabel </a:t>
            </a:r>
            <a:r>
              <a:rPr lang="en-US" dirty="0">
                <a:latin typeface="Arial" panose="020B0604020202020204" pitchFamily="34" charset="0"/>
                <a:cs typeface="Arial" panose="020B0604020202020204" pitchFamily="34" charset="0"/>
              </a:rPr>
              <a:t>de </a:t>
            </a:r>
            <a:r>
              <a:rPr lang="en-US" dirty="0" err="1">
                <a:latin typeface="Arial" panose="020B0604020202020204" pitchFamily="34" charset="0"/>
                <a:cs typeface="Arial" panose="020B0604020202020204" pitchFamily="34" charset="0"/>
              </a:rPr>
              <a:t>concordanta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clasificare</a:t>
            </a:r>
            <a:r>
              <a:rPr lang="en-US" dirty="0">
                <a:latin typeface="Arial" panose="020B0604020202020204" pitchFamily="34" charset="0"/>
                <a:cs typeface="Arial" panose="020B0604020202020204" pitchFamily="34" charset="0"/>
              </a:rPr>
              <a:t>a</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substanț</a:t>
            </a:r>
            <a:r>
              <a:rPr lang="en-US" dirty="0">
                <a:latin typeface="Arial" panose="020B0604020202020204" pitchFamily="34" charset="0"/>
                <a:cs typeface="Arial" panose="020B0604020202020204" pitchFamily="34" charset="0"/>
              </a:rPr>
              <a:t>e</a:t>
            </a:r>
            <a:r>
              <a:rPr lang="ro-RO" dirty="0">
                <a:latin typeface="Arial" panose="020B0604020202020204" pitchFamily="34" charset="0"/>
                <a:cs typeface="Arial" panose="020B0604020202020204" pitchFamily="34" charset="0"/>
              </a:rPr>
              <a:t> sau </a:t>
            </a:r>
            <a:r>
              <a:rPr lang="en-US" dirty="0">
                <a:latin typeface="Arial" panose="020B0604020202020204" pitchFamily="34" charset="0"/>
                <a:cs typeface="Arial" panose="020B0604020202020204" pitchFamily="34" charset="0"/>
              </a:rPr>
              <a:t>a </a:t>
            </a:r>
            <a:r>
              <a:rPr lang="ro-RO" dirty="0">
                <a:latin typeface="Arial" panose="020B0604020202020204" pitchFamily="34" charset="0"/>
                <a:cs typeface="Arial" panose="020B0604020202020204" pitchFamily="34" charset="0"/>
              </a:rPr>
              <a:t>un</a:t>
            </a:r>
            <a:r>
              <a:rPr lang="en-US" dirty="0" err="1">
                <a:latin typeface="Arial" panose="020B0604020202020204" pitchFamily="34" charset="0"/>
                <a:cs typeface="Arial" panose="020B0604020202020204" pitchFamily="34" charset="0"/>
              </a:rPr>
              <a:t>ui</a:t>
            </a:r>
            <a:r>
              <a:rPr lang="ro-RO" dirty="0">
                <a:latin typeface="Arial" panose="020B0604020202020204" pitchFamily="34" charset="0"/>
                <a:cs typeface="Arial" panose="020B0604020202020204" pitchFamily="34" charset="0"/>
              </a:rPr>
              <a:t> amestec în temeiul Directivei 67/548 / CEE</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Clasificarea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substanțelor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DSD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sau Directiva 1999/45 / 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preparatelor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DPD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clasificarea corespunzătoare în conformitate cu Regulamentul CLP.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24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6096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5976078"/>
              </p:ext>
            </p:extLst>
          </p:nvPr>
        </p:nvGraphicFramePr>
        <p:xfrm>
          <a:off x="152401" y="1371599"/>
          <a:ext cx="8686800" cy="5332939"/>
        </p:xfrm>
        <a:graphic>
          <a:graphicData uri="http://schemas.openxmlformats.org/drawingml/2006/table">
            <a:tbl>
              <a:tblPr>
                <a:tableStyleId>{5C22544A-7EE6-4342-B048-85BDC9FD1C3A}</a:tableStyleId>
              </a:tblPr>
              <a:tblGrid>
                <a:gridCol w="2481942"/>
                <a:gridCol w="2220087"/>
                <a:gridCol w="1673604"/>
                <a:gridCol w="1594894"/>
                <a:gridCol w="716273"/>
              </a:tblGrid>
              <a:tr h="717915">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Regulamentului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5382" marR="5382" marT="5382" marB="0" anchor="ctr"/>
                </a:tc>
              </a:tr>
              <a:tr h="480358">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R26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gaz</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R26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vapori</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R26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vi-VN" sz="1600" u="none" strike="noStrike">
                          <a:effectLst/>
                          <a:latin typeface="Arial" pitchFamily="34" charset="0"/>
                          <a:cs typeface="Arial" pitchFamily="34" charset="0"/>
                        </a:rPr>
                        <a:t>praf/ceață </a:t>
                      </a:r>
                      <a:endParaRPr lang="vi-VN"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dirty="0">
                          <a:effectLst/>
                          <a:latin typeface="Arial" pitchFamily="34" charset="0"/>
                          <a:cs typeface="Arial" pitchFamily="34" charset="0"/>
                        </a:rPr>
                        <a:t>T+; R27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Acute </a:t>
                      </a:r>
                      <a:r>
                        <a:rPr lang="en-US" sz="1600" u="none" strike="noStrike" dirty="0" err="1">
                          <a:effectLst/>
                          <a:latin typeface="Arial" pitchFamily="34" charset="0"/>
                          <a:cs typeface="Arial" pitchFamily="34" charset="0"/>
                        </a:rPr>
                        <a:t>Tox</a:t>
                      </a:r>
                      <a:r>
                        <a:rPr lang="en-US" sz="1600" u="none" strike="noStrike" dirty="0">
                          <a:effectLst/>
                          <a:latin typeface="Arial" pitchFamily="34" charset="0"/>
                          <a:cs typeface="Arial" pitchFamily="34" charset="0"/>
                        </a:rPr>
                        <a:t>. 1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H310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R28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H300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dirty="0">
                          <a:effectLst/>
                          <a:latin typeface="Arial" pitchFamily="34" charset="0"/>
                          <a:cs typeface="Arial" pitchFamily="34" charset="0"/>
                        </a:rPr>
                        <a:t>T+; R39/26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STOT SE 1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dirty="0">
                          <a:effectLst/>
                          <a:latin typeface="Arial" pitchFamily="34" charset="0"/>
                          <a:cs typeface="Arial" pitchFamily="34" charset="0"/>
                        </a:rPr>
                        <a:t>T+; R39/27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STOT SE 1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R39/28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STOT SE 1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gaz</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vapori</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vi-VN" sz="1600" u="none" strike="noStrike">
                          <a:effectLst/>
                          <a:latin typeface="Arial" pitchFamily="34" charset="0"/>
                          <a:cs typeface="Arial" pitchFamily="34" charset="0"/>
                        </a:rPr>
                        <a:t>praf/ceață </a:t>
                      </a:r>
                      <a:endParaRPr lang="vi-VN"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R24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H311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R25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H301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1</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r>
            </a:tbl>
          </a:graphicData>
        </a:graphic>
      </p:graphicFrame>
    </p:spTree>
    <p:extLst>
      <p:ext uri="{BB962C8B-B14F-4D97-AF65-F5344CB8AC3E}">
        <p14:creationId xmlns:p14="http://schemas.microsoft.com/office/powerpoint/2010/main" val="399028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910" y="1"/>
            <a:ext cx="8444490" cy="5333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3" name="Rectangle 2"/>
          <p:cNvSpPr/>
          <p:nvPr/>
        </p:nvSpPr>
        <p:spPr>
          <a:xfrm>
            <a:off x="1600200" y="1088886"/>
            <a:ext cx="7467600" cy="6423601"/>
          </a:xfrm>
          <a:prstGeom prst="rect">
            <a:avLst/>
          </a:prstGeom>
        </p:spPr>
        <p:txBody>
          <a:bodyPr wrap="square">
            <a:spAutoFit/>
          </a:bodyPr>
          <a:lstStyle/>
          <a:p>
            <a:pPr marL="285750" indent="-285750">
              <a:buFont typeface="Wingdings" panose="05000000000000000000" pitchFamily="2" charset="2"/>
              <a:buChar char="ü"/>
            </a:pPr>
            <a:r>
              <a:rPr lang="ro-RO" sz="1600" b="1" dirty="0" smtClean="0">
                <a:latin typeface="Arial" panose="020B0604020202020204" pitchFamily="34" charset="0"/>
                <a:cs typeface="Arial" panose="020B0604020202020204" pitchFamily="34" charset="0"/>
              </a:rPr>
              <a:t>d</a:t>
            </a:r>
            <a:r>
              <a:rPr lang="it-IT" sz="1600" b="1" dirty="0" smtClean="0">
                <a:latin typeface="Arial" panose="020B0604020202020204" pitchFamily="34" charset="0"/>
                <a:cs typeface="Arial" panose="020B0604020202020204" pitchFamily="34" charset="0"/>
              </a:rPr>
              <a:t>atele de identificare ale amplasamentului si persoanei care raspunde de amplasament</a:t>
            </a:r>
            <a:r>
              <a:rPr lang="it-IT" dirty="0" smtClean="0">
                <a:latin typeface="Arial" panose="020B0604020202020204" pitchFamily="34" charset="0"/>
                <a:cs typeface="Arial" panose="020B0604020202020204" pitchFamily="34" charset="0"/>
              </a:rPr>
              <a:t>,</a:t>
            </a:r>
            <a:r>
              <a:rPr lang="ro-RO" dirty="0" smtClean="0"/>
              <a:t> </a:t>
            </a:r>
            <a:r>
              <a:rPr lang="ro-RO" dirty="0"/>
              <a:t>numele şi/sau denumirea comercială a operatorului şi adresa completă a amplasamentului în </a:t>
            </a:r>
            <a:r>
              <a:rPr lang="ro-RO" dirty="0" smtClean="0"/>
              <a:t>cauză;sediul </a:t>
            </a:r>
            <a:r>
              <a:rPr lang="ro-RO" dirty="0"/>
              <a:t>social al operatorului, inclusiv adresa completă a acestuia; </a:t>
            </a:r>
            <a:r>
              <a:rPr lang="ro-RO" dirty="0" smtClean="0"/>
              <a:t> </a:t>
            </a:r>
            <a:r>
              <a:rPr lang="ro-RO" dirty="0"/>
              <a:t>numele şi funcţia persoanei care răspunde de amplasament, </a:t>
            </a:r>
            <a:endParaRPr lang="it-IT" dirty="0" smtClean="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b="1" dirty="0" smtClean="0">
                <a:latin typeface="Arial" panose="020B0604020202020204" pitchFamily="34" charset="0"/>
                <a:cs typeface="Arial" panose="020B0604020202020204" pitchFamily="34" charset="0"/>
              </a:rPr>
              <a:t> </a:t>
            </a:r>
            <a:r>
              <a:rPr lang="it-IT" b="1" dirty="0" smtClean="0">
                <a:latin typeface="Arial" panose="020B0604020202020204" pitchFamily="34" charset="0"/>
                <a:cs typeface="Arial" panose="020B0604020202020204" pitchFamily="34" charset="0"/>
              </a:rPr>
              <a:t>fişele cu date de securitate </a:t>
            </a:r>
            <a:r>
              <a:rPr lang="it-IT" dirty="0" smtClean="0">
                <a:latin typeface="Arial" panose="020B0604020202020204" pitchFamily="34" charset="0"/>
                <a:cs typeface="Arial" panose="020B0604020202020204" pitchFamily="34" charset="0"/>
              </a:rPr>
              <a:t>şi alte informaţii, suficiente pentru a identifica substanţele periculoase şi categoria de substanţe implicate sau care ar putea fi prezente;</a:t>
            </a:r>
            <a:endParaRPr lang="en-US" dirty="0" smtClean="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b="1" dirty="0" smtClean="0">
                <a:latin typeface="Arial" panose="020B0604020202020204" pitchFamily="34" charset="0"/>
                <a:cs typeface="Arial" panose="020B0604020202020204" pitchFamily="34" charset="0"/>
              </a:rPr>
              <a:t> </a:t>
            </a:r>
            <a:r>
              <a:rPr lang="it-IT" b="1" dirty="0" smtClean="0">
                <a:latin typeface="Arial" panose="020B0604020202020204" pitchFamily="34" charset="0"/>
                <a:cs typeface="Arial" panose="020B0604020202020204" pitchFamily="34" charset="0"/>
              </a:rPr>
              <a:t>cantitatea </a:t>
            </a:r>
            <a:r>
              <a:rPr lang="it-IT" b="1" dirty="0">
                <a:latin typeface="Arial" panose="020B0604020202020204" pitchFamily="34" charset="0"/>
                <a:cs typeface="Arial" panose="020B0604020202020204" pitchFamily="34" charset="0"/>
              </a:rPr>
              <a:t>şi forma fizică </a:t>
            </a:r>
            <a:r>
              <a:rPr lang="it-IT" dirty="0">
                <a:latin typeface="Arial" panose="020B0604020202020204" pitchFamily="34" charset="0"/>
                <a:cs typeface="Arial" panose="020B0604020202020204" pitchFamily="34" charset="0"/>
              </a:rPr>
              <a:t>sub care se prezintă substanţa sau substanţele periculoase în cauză, precum şi </a:t>
            </a:r>
            <a:r>
              <a:rPr lang="it-IT" b="1" dirty="0" smtClean="0">
                <a:latin typeface="Arial" panose="020B0604020202020204" pitchFamily="34" charset="0"/>
                <a:cs typeface="Arial" panose="020B0604020202020204" pitchFamily="34" charset="0"/>
              </a:rPr>
              <a:t>capacit</a:t>
            </a:r>
            <a:r>
              <a:rPr lang="ro-RO" b="1" dirty="0" smtClean="0">
                <a:latin typeface="Arial" panose="020B0604020202020204" pitchFamily="34" charset="0"/>
                <a:cs typeface="Arial" panose="020B0604020202020204" pitchFamily="34" charset="0"/>
              </a:rPr>
              <a:t>ăț</a:t>
            </a:r>
            <a:r>
              <a:rPr lang="it-IT" b="1" dirty="0" smtClean="0">
                <a:latin typeface="Arial" panose="020B0604020202020204" pitchFamily="34" charset="0"/>
                <a:cs typeface="Arial" panose="020B0604020202020204" pitchFamily="34" charset="0"/>
              </a:rPr>
              <a:t>ile </a:t>
            </a:r>
            <a:r>
              <a:rPr lang="it-IT" b="1" dirty="0">
                <a:latin typeface="Arial" panose="020B0604020202020204" pitchFamily="34" charset="0"/>
                <a:cs typeface="Arial" panose="020B0604020202020204" pitchFamily="34" charset="0"/>
              </a:rPr>
              <a:t>de stocare existente pe </a:t>
            </a:r>
            <a:r>
              <a:rPr lang="it-IT" b="1" dirty="0" smtClean="0">
                <a:latin typeface="Arial" panose="020B0604020202020204" pitchFamily="34" charset="0"/>
                <a:cs typeface="Arial" panose="020B0604020202020204" pitchFamily="34" charset="0"/>
              </a:rPr>
              <a:t>amplasament</a:t>
            </a:r>
            <a:r>
              <a:rPr lang="it-IT"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dirty="0" smtClean="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activitatea </a:t>
            </a:r>
            <a:r>
              <a:rPr lang="pt-BR" dirty="0">
                <a:latin typeface="Arial" panose="020B0604020202020204" pitchFamily="34" charset="0"/>
                <a:cs typeface="Arial" panose="020B0604020202020204" pitchFamily="34" charset="0"/>
              </a:rPr>
              <a:t>sau activitatea propusă </a:t>
            </a:r>
            <a:r>
              <a:rPr lang="pt-BR" dirty="0" smtClean="0">
                <a:latin typeface="Arial" panose="020B0604020202020204" pitchFamily="34" charset="0"/>
                <a:cs typeface="Arial" panose="020B0604020202020204" pitchFamily="34" charset="0"/>
              </a:rPr>
              <a:t>a instalaţiei sau a suprafeţelor/spaţiilor de depozitare;</a:t>
            </a:r>
            <a:endParaRPr lang="en-US" dirty="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dirty="0" smtClean="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date despre vecinătatea amplasamentului</a:t>
            </a:r>
            <a:r>
              <a:rPr lang="pt-BR"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factorii care ar putea provoca un accident major sau agrava consecinţele acestuia, inclusiv, dacă sunt disponibile, detalii privind amplasamentele vecine, siturile de exploatare chiar dacă nu intră în domeniul de aplicare a prezentei legi, zone şi dezvoltări care ar putea fi sursa unui accident major sau ar putea creşte riscul sau agrava consecinţele unui accident major şi al unor efecte domino. </a:t>
            </a:r>
            <a:endParaRPr lang="en-US" dirty="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sp>
        <p:nvSpPr>
          <p:cNvPr id="8" name="Rounded Rectangular Callout 7"/>
          <p:cNvSpPr/>
          <p:nvPr/>
        </p:nvSpPr>
        <p:spPr>
          <a:xfrm>
            <a:off x="0" y="1574794"/>
            <a:ext cx="1828800" cy="1032747"/>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rPr>
              <a:t>NOTIFICAREA cuprinde </a:t>
            </a:r>
            <a:r>
              <a:rPr lang="it-IT" sz="1600" b="1" dirty="0">
                <a:solidFill>
                  <a:schemeClr val="tx1"/>
                </a:solidFill>
              </a:rPr>
              <a:t>:</a:t>
            </a:r>
            <a:endParaRPr lang="en-US" sz="1600" b="1" dirty="0">
              <a:solidFill>
                <a:schemeClr val="tx1"/>
              </a:solidFill>
            </a:endParaRPr>
          </a:p>
        </p:txBody>
      </p:sp>
      <p:sp>
        <p:nvSpPr>
          <p:cNvPr id="9" name="Rectangle 8"/>
          <p:cNvSpPr/>
          <p:nvPr/>
        </p:nvSpPr>
        <p:spPr>
          <a:xfrm>
            <a:off x="59748" y="381000"/>
            <a:ext cx="9371191" cy="707886"/>
          </a:xfrm>
          <a:prstGeom prst="rect">
            <a:avLst/>
          </a:prstGeom>
        </p:spPr>
        <p:txBody>
          <a:bodyPr wrap="square">
            <a:spAutoFit/>
          </a:bodyPr>
          <a:lstStyle/>
          <a:p>
            <a:pPr marL="171450" indent="-171450">
              <a:buFont typeface="Wingdings" panose="05000000000000000000" pitchFamily="2" charset="2"/>
              <a:buChar char="ü"/>
            </a:pPr>
            <a:r>
              <a:rPr lang="it-IT" sz="2000" b="1" dirty="0" smtClean="0"/>
              <a:t>Operatorul care de</a:t>
            </a:r>
            <a:r>
              <a:rPr lang="ro-RO" sz="2000" b="1" dirty="0" smtClean="0"/>
              <a:t>ţi</a:t>
            </a:r>
            <a:r>
              <a:rPr lang="it-IT" sz="2000" b="1" dirty="0" smtClean="0"/>
              <a:t>ne substan</a:t>
            </a:r>
            <a:r>
              <a:rPr lang="ro-RO" sz="2000" b="1" smtClean="0"/>
              <a:t>ţ</a:t>
            </a:r>
            <a:r>
              <a:rPr lang="it-IT" sz="2000" b="1" smtClean="0"/>
              <a:t>e </a:t>
            </a:r>
            <a:r>
              <a:rPr lang="it-IT" sz="2000" b="1" dirty="0" smtClean="0"/>
              <a:t>periculoase  </a:t>
            </a:r>
            <a:r>
              <a:rPr lang="it-IT" sz="2000" b="1" dirty="0"/>
              <a:t>are obligaţia de a transmite SRAPM, </a:t>
            </a:r>
            <a:endParaRPr lang="it-IT" sz="2000" b="1" dirty="0" smtClean="0"/>
          </a:p>
          <a:p>
            <a:r>
              <a:rPr lang="it-IT" sz="2000" b="1" dirty="0" smtClean="0"/>
              <a:t>în </a:t>
            </a:r>
            <a:r>
              <a:rPr lang="it-IT" sz="2000" b="1" dirty="0"/>
              <a:t>scris şi în format electronic o </a:t>
            </a:r>
            <a:r>
              <a:rPr lang="it-IT" sz="2000" b="1" dirty="0" smtClean="0"/>
              <a:t>notificare</a:t>
            </a:r>
            <a:endParaRPr lang="en-US" sz="2000" b="1" dirty="0"/>
          </a:p>
        </p:txBody>
      </p:sp>
    </p:spTree>
    <p:extLst>
      <p:ext uri="{BB962C8B-B14F-4D97-AF65-F5344CB8AC3E}">
        <p14:creationId xmlns:p14="http://schemas.microsoft.com/office/powerpoint/2010/main" val="3940264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5969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9323598"/>
              </p:ext>
            </p:extLst>
          </p:nvPr>
        </p:nvGraphicFramePr>
        <p:xfrm>
          <a:off x="76199" y="1255925"/>
          <a:ext cx="8991602" cy="5512196"/>
        </p:xfrm>
        <a:graphic>
          <a:graphicData uri="http://schemas.openxmlformats.org/drawingml/2006/table">
            <a:tbl>
              <a:tblPr>
                <a:tableStyleId>{5C22544A-7EE6-4342-B048-85BDC9FD1C3A}</a:tableStyleId>
              </a:tblPr>
              <a:tblGrid>
                <a:gridCol w="1824023"/>
                <a:gridCol w="1725294"/>
                <a:gridCol w="2304138"/>
                <a:gridCol w="2006424"/>
                <a:gridCol w="1131723"/>
              </a:tblGrid>
              <a:tr h="714821">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temeiul</a:t>
                      </a:r>
                      <a:r>
                        <a:rPr lang="en-US" sz="1600" u="none" strike="noStrike" dirty="0" smtClean="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Regulamentului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6420" marR="6420" marT="6420" marB="0" anchor="ctr"/>
                </a:tc>
              </a:tr>
              <a:tr h="478621">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51898">
                <a:tc>
                  <a:txBody>
                    <a:bodyPr/>
                    <a:lstStyle/>
                    <a:p>
                      <a:pPr algn="ctr" fontAlgn="ctr"/>
                      <a:r>
                        <a:rPr lang="en-US" sz="1600" u="none" strike="noStrike">
                          <a:effectLst/>
                          <a:latin typeface="Arial" pitchFamily="34" charset="0"/>
                          <a:cs typeface="Arial" pitchFamily="34" charset="0"/>
                        </a:rPr>
                        <a:t>T; R39/23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SE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95119">
                <a:tc>
                  <a:txBody>
                    <a:bodyPr/>
                    <a:lstStyle/>
                    <a:p>
                      <a:pPr algn="ctr" fontAlgn="ctr"/>
                      <a:r>
                        <a:rPr lang="en-US" sz="1600" u="none" strike="noStrike">
                          <a:effectLst/>
                          <a:latin typeface="Arial" pitchFamily="34" charset="0"/>
                          <a:cs typeface="Arial" pitchFamily="34" charset="0"/>
                        </a:rPr>
                        <a:t>T; R39/24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STOT SE 1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04119">
                <a:tc>
                  <a:txBody>
                    <a:bodyPr/>
                    <a:lstStyle/>
                    <a:p>
                      <a:pPr algn="ctr" fontAlgn="ctr"/>
                      <a:r>
                        <a:rPr lang="en-US" sz="1600" u="none" strike="noStrike">
                          <a:effectLst/>
                          <a:latin typeface="Arial" pitchFamily="34" charset="0"/>
                          <a:cs typeface="Arial" pitchFamily="34" charset="0"/>
                        </a:rPr>
                        <a:t>T; R39/25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SE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21696">
                <a:tc>
                  <a:txBody>
                    <a:bodyPr/>
                    <a:lstStyle/>
                    <a:p>
                      <a:pPr algn="ctr" fontAlgn="ctr"/>
                      <a:r>
                        <a:rPr lang="en-US" sz="1600" u="none" strike="noStrike">
                          <a:effectLst/>
                          <a:latin typeface="Arial" pitchFamily="34" charset="0"/>
                          <a:cs typeface="Arial" pitchFamily="34" charset="0"/>
                        </a:rPr>
                        <a:t>T; R48/23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RE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H372</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28906">
                <a:tc>
                  <a:txBody>
                    <a:bodyPr/>
                    <a:lstStyle/>
                    <a:p>
                      <a:pPr algn="ctr" fontAlgn="ctr"/>
                      <a:r>
                        <a:rPr lang="en-US" sz="1600" u="none" strike="noStrike">
                          <a:effectLst/>
                          <a:latin typeface="Arial" pitchFamily="34" charset="0"/>
                          <a:cs typeface="Arial" pitchFamily="34" charset="0"/>
                        </a:rPr>
                        <a:t>T; R48/24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RE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H372</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27113">
                <a:tc>
                  <a:txBody>
                    <a:bodyPr/>
                    <a:lstStyle/>
                    <a:p>
                      <a:pPr algn="ctr" fontAlgn="ctr"/>
                      <a:r>
                        <a:rPr lang="en-US" sz="1600" u="none" strike="noStrike" dirty="0">
                          <a:effectLst/>
                          <a:latin typeface="Arial" pitchFamily="34" charset="0"/>
                          <a:cs typeface="Arial" pitchFamily="34" charset="0"/>
                        </a:rPr>
                        <a:t>T; R48/25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STOT RE 1</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H372</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a:txBody>
                    <a:bodyPr/>
                    <a:lstStyle/>
                    <a:p>
                      <a:pPr algn="ctr" fontAlgn="ctr"/>
                      <a:r>
                        <a:rPr lang="en-US" sz="1600" u="none" strike="noStrike">
                          <a:effectLst/>
                          <a:latin typeface="Arial" pitchFamily="34" charset="0"/>
                          <a:cs typeface="Arial" pitchFamily="34" charset="0"/>
                        </a:rPr>
                        <a:t>R2/R3</a:t>
                      </a:r>
                      <a:endParaRPr lang="en-US" sz="1600" b="0" i="0" u="none" strike="noStrike">
                        <a:solidFill>
                          <a:srgbClr val="000000"/>
                        </a:solidFill>
                        <a:effectLst/>
                        <a:latin typeface="Arial" pitchFamily="34" charset="0"/>
                        <a:cs typeface="Arial" pitchFamily="34" charset="0"/>
                      </a:endParaRPr>
                    </a:p>
                  </a:txBody>
                  <a:tcPr marL="6420" marR="6420" marT="6420" marB="0" anchor="ctr"/>
                </a:tc>
                <a:tc gridSpan="4">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42420">
                <a:tc>
                  <a:txBody>
                    <a:bodyPr/>
                    <a:lstStyle/>
                    <a:p>
                      <a:pPr algn="ctr" fontAlgn="ctr"/>
                      <a:r>
                        <a:rPr lang="en-US" sz="1600" u="none" strike="noStrike">
                          <a:effectLst/>
                          <a:latin typeface="Arial" pitchFamily="34" charset="0"/>
                          <a:cs typeface="Arial" pitchFamily="34" charset="0"/>
                        </a:rPr>
                        <a:t>R2</a:t>
                      </a:r>
                      <a:endParaRPr lang="en-US" sz="1600" b="0" i="0" u="none" strike="noStrike">
                        <a:solidFill>
                          <a:srgbClr val="000000"/>
                        </a:solidFill>
                        <a:effectLst/>
                        <a:latin typeface="Arial" pitchFamily="34" charset="0"/>
                        <a:cs typeface="Arial" pitchFamily="34" charset="0"/>
                      </a:endParaRPr>
                    </a:p>
                  </a:txBody>
                  <a:tcPr marL="6420" marR="6420" marT="6420" marB="0" anchor="ctr"/>
                </a:tc>
                <a:tc gridSpan="4">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872864">
                <a:tc>
                  <a:txBody>
                    <a:bodyPr/>
                    <a:lstStyle/>
                    <a:p>
                      <a:pPr algn="ctr" fontAlgn="ctr"/>
                      <a:r>
                        <a:rPr lang="en-US" sz="1600" u="none" strike="noStrike">
                          <a:effectLst/>
                          <a:latin typeface="Arial" pitchFamily="34" charset="0"/>
                          <a:cs typeface="Arial" pitchFamily="34" charset="0"/>
                        </a:rPr>
                        <a:t>F+; R12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gaz</a:t>
                      </a:r>
                      <a:endParaRPr lang="en-US" sz="1600" b="0" i="0" u="none" strike="noStrike">
                        <a:solidFill>
                          <a:srgbClr val="000000"/>
                        </a:solidFill>
                        <a:effectLst/>
                        <a:latin typeface="Arial" pitchFamily="34" charset="0"/>
                        <a:cs typeface="Arial" pitchFamily="34" charset="0"/>
                      </a:endParaRPr>
                    </a:p>
                  </a:txBody>
                  <a:tcPr marL="6420" marR="6420" marT="6420" marB="0" anchor="ctr"/>
                </a:tc>
                <a:tc gridSpan="3">
                  <a:txBody>
                    <a:bodyPr/>
                    <a:lstStyle/>
                    <a:p>
                      <a:pPr algn="ctr" fontAlgn="ctr"/>
                      <a:r>
                        <a:rPr lang="pt-BR" sz="1600" u="none" strike="noStrike" dirty="0">
                          <a:effectLst/>
                          <a:latin typeface="Arial" pitchFamily="34" charset="0"/>
                          <a:cs typeface="Arial" pitchFamily="34" charset="0"/>
                        </a:rPr>
                        <a:t>Nu există corespondență directă. Corespondența corectă pentru F+; R12, gazos este fie Flam. Gas 1, H220, fie Flam. Gas 2, H221</a:t>
                      </a:r>
                      <a:r>
                        <a:rPr lang="pt-BR" sz="1600" u="none" strike="noStrike" dirty="0" smtClean="0">
                          <a:effectLst/>
                          <a:latin typeface="Arial" pitchFamily="34" charset="0"/>
                          <a:cs typeface="Arial" pitchFamily="34" charset="0"/>
                        </a:rPr>
                        <a:t>.</a:t>
                      </a:r>
                      <a:endParaRPr lang="pt-BR"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hMerge="1">
                  <a:txBody>
                    <a:bodyPr/>
                    <a:lstStyle/>
                    <a:p>
                      <a:endParaRPr lang="en-US"/>
                    </a:p>
                  </a:txBody>
                  <a:tcPr/>
                </a:tc>
              </a:tr>
              <a:tr h="242420">
                <a:tc>
                  <a:txBody>
                    <a:bodyPr/>
                    <a:lstStyle/>
                    <a:p>
                      <a:pPr algn="ctr" fontAlgn="ctr"/>
                      <a:r>
                        <a:rPr lang="en-US" sz="1600" u="none" strike="noStrike">
                          <a:effectLst/>
                          <a:latin typeface="Arial" pitchFamily="34" charset="0"/>
                          <a:cs typeface="Arial" pitchFamily="34" charset="0"/>
                        </a:rPr>
                        <a:t>F+; R12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Flam. Liq. 1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H224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rowSpan="3">
                  <a:txBody>
                    <a:bodyPr/>
                    <a:lstStyle/>
                    <a:p>
                      <a:pPr algn="ctr" fontAlgn="ctr"/>
                      <a:r>
                        <a:rPr lang="en-US" sz="1600" u="none" strike="noStrike">
                          <a:effectLst/>
                          <a:latin typeface="Arial" pitchFamily="34" charset="0"/>
                          <a:cs typeface="Arial" pitchFamily="34" charset="0"/>
                        </a:rPr>
                        <a:t>F+; R12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rowSpan="3">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Self-react. CD</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vMerge="1">
                  <a:txBody>
                    <a:bodyPr/>
                    <a:lstStyle/>
                    <a:p>
                      <a:endParaRPr lang="en-US"/>
                    </a:p>
                  </a:txBody>
                  <a:tcPr/>
                </a:tc>
                <a:tc vMerge="1">
                  <a:txBody>
                    <a:bodyPr/>
                    <a:lstStyle/>
                    <a:p>
                      <a:endParaRPr lang="en-US"/>
                    </a:p>
                  </a:txBody>
                  <a:tcPr/>
                </a:tc>
                <a:tc>
                  <a:txBody>
                    <a:bodyPr/>
                    <a:lstStyle/>
                    <a:p>
                      <a:pPr algn="ctr" fontAlgn="ctr"/>
                      <a:r>
                        <a:rPr lang="en-US" sz="1600" u="none" strike="noStrike">
                          <a:effectLst/>
                          <a:latin typeface="Arial" pitchFamily="34" charset="0"/>
                          <a:cs typeface="Arial" pitchFamily="34" charset="0"/>
                        </a:rPr>
                        <a:t>Self-react. EF</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vMerge="1">
                  <a:txBody>
                    <a:bodyPr/>
                    <a:lstStyle/>
                    <a:p>
                      <a:endParaRPr lang="en-US"/>
                    </a:p>
                  </a:txBody>
                  <a:tcPr/>
                </a:tc>
                <a:tc vMerge="1">
                  <a:txBody>
                    <a:bodyPr/>
                    <a:lstStyle/>
                    <a:p>
                      <a:endParaRPr lang="en-US"/>
                    </a:p>
                  </a:txBody>
                  <a:tcPr/>
                </a:tc>
                <a:tc>
                  <a:txBody>
                    <a:bodyPr/>
                    <a:lstStyle/>
                    <a:p>
                      <a:pPr algn="ctr" fontAlgn="ctr"/>
                      <a:r>
                        <a:rPr lang="en-US" sz="1600" u="none" strike="noStrike" dirty="0">
                          <a:effectLst/>
                          <a:latin typeface="Arial" pitchFamily="34" charset="0"/>
                          <a:cs typeface="Arial" pitchFamily="34" charset="0"/>
                        </a:rPr>
                        <a:t>Self-react. G</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nu</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r>
            </a:tbl>
          </a:graphicData>
        </a:graphic>
      </p:graphicFrame>
    </p:spTree>
    <p:extLst>
      <p:ext uri="{BB962C8B-B14F-4D97-AF65-F5344CB8AC3E}">
        <p14:creationId xmlns:p14="http://schemas.microsoft.com/office/powerpoint/2010/main" val="3678321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5969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5839139"/>
              </p:ext>
            </p:extLst>
          </p:nvPr>
        </p:nvGraphicFramePr>
        <p:xfrm>
          <a:off x="152400" y="1243230"/>
          <a:ext cx="8915399" cy="5460130"/>
        </p:xfrm>
        <a:graphic>
          <a:graphicData uri="http://schemas.openxmlformats.org/drawingml/2006/table">
            <a:tbl>
              <a:tblPr>
                <a:tableStyleId>{5C22544A-7EE6-4342-B048-85BDC9FD1C3A}</a:tableStyleId>
              </a:tblPr>
              <a:tblGrid>
                <a:gridCol w="1962434"/>
                <a:gridCol w="1618966"/>
                <a:gridCol w="2289816"/>
                <a:gridCol w="1946348"/>
                <a:gridCol w="1097835"/>
              </a:tblGrid>
              <a:tr h="1036635">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temeiul</a:t>
                      </a:r>
                      <a:r>
                        <a:rPr lang="en-US" sz="1600" u="none" strike="noStrike" baseline="0" dirty="0">
                          <a:effectLst/>
                          <a:latin typeface="Arial" pitchFamily="34" charset="0"/>
                          <a:cs typeface="Arial" pitchFamily="34" charset="0"/>
                        </a:rPr>
                        <a:t> </a:t>
                      </a:r>
                      <a:r>
                        <a:rPr lang="en-US" sz="1600" u="none" strike="noStrike" baseline="0" dirty="0" err="1" smtClean="0">
                          <a:effectLst/>
                          <a:latin typeface="Arial" pitchFamily="34" charset="0"/>
                          <a:cs typeface="Arial" pitchFamily="34" charset="0"/>
                        </a:rPr>
                        <a:t>R</a:t>
                      </a:r>
                      <a:r>
                        <a:rPr lang="en-US" sz="1600" u="none" strike="noStrike" dirty="0" err="1" smtClean="0">
                          <a:effectLst/>
                          <a:latin typeface="Arial" pitchFamily="34" charset="0"/>
                          <a:cs typeface="Arial" pitchFamily="34" charset="0"/>
                        </a:rPr>
                        <a:t>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6586" marR="6586" marT="6586" marB="0" anchor="ctr"/>
                </a:tc>
              </a:tr>
              <a:tr h="615735">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1544757">
                <a:tc>
                  <a:txBody>
                    <a:bodyPr/>
                    <a:lstStyle/>
                    <a:p>
                      <a:pPr algn="ctr" fontAlgn="ctr"/>
                      <a:r>
                        <a:rPr lang="en-US" sz="1600" u="none" strike="noStrike" dirty="0">
                          <a:effectLst/>
                          <a:latin typeface="Arial" pitchFamily="34" charset="0"/>
                          <a:cs typeface="Arial" pitchFamily="34" charset="0"/>
                        </a:rPr>
                        <a:t>R10</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lichid</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Corespondența corectă pentru R10, lichid este: — Flam. Liq. 1, H224 dacă punctul de aprindere &lt; 23 °C și punctul inițial de fierbere ≤ 35 °C — Flam. Liq. 2, H225 dacă punctul de aprindere &lt; 23 °C și punctul inițial de fierbere &gt; 35 °C — Flam. Liq. 3, H226 dacă punctul de aprindere ≥ 23 °C </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1207867">
                <a:tc>
                  <a:txBody>
                    <a:bodyPr/>
                    <a:lstStyle/>
                    <a:p>
                      <a:pPr algn="ctr" fontAlgn="ctr"/>
                      <a:r>
                        <a:rPr lang="en-US" sz="1600" u="none" strike="noStrike">
                          <a:effectLst/>
                          <a:latin typeface="Arial" pitchFamily="34" charset="0"/>
                          <a:cs typeface="Arial" pitchFamily="34" charset="0"/>
                        </a:rPr>
                        <a:t>F; R11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lichid</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Corespondența corectă pentru </a:t>
                      </a:r>
                      <a:r>
                        <a:rPr lang="vi-VN" sz="1600" u="none" strike="noStrike" dirty="0" smtClean="0">
                          <a:effectLst/>
                          <a:latin typeface="Arial" pitchFamily="34" charset="0"/>
                          <a:cs typeface="Arial" pitchFamily="34" charset="0"/>
                        </a:rPr>
                        <a:t>F;</a:t>
                      </a:r>
                      <a:r>
                        <a:rPr lang="en-US" sz="1600" u="none" strike="noStrike" baseline="0" dirty="0" smtClean="0">
                          <a:effectLst/>
                          <a:latin typeface="Arial" pitchFamily="34" charset="0"/>
                          <a:cs typeface="Arial" pitchFamily="34" charset="0"/>
                        </a:rPr>
                        <a:t> </a:t>
                      </a:r>
                      <a:r>
                        <a:rPr lang="vi-VN" sz="1600" u="none" strike="noStrike" dirty="0" smtClean="0">
                          <a:effectLst/>
                          <a:latin typeface="Arial" pitchFamily="34" charset="0"/>
                          <a:cs typeface="Arial" pitchFamily="34" charset="0"/>
                        </a:rPr>
                        <a:t>R11</a:t>
                      </a:r>
                      <a:r>
                        <a:rPr lang="vi-VN" sz="1600" u="none" strike="noStrike" dirty="0">
                          <a:effectLst/>
                          <a:latin typeface="Arial" pitchFamily="34" charset="0"/>
                          <a:cs typeface="Arial" pitchFamily="34" charset="0"/>
                        </a:rPr>
                        <a:t>, lichid este: — Flam. Liq. 1, H224 dacă punctul inițial de fierbere ≤ 35 °C — Flam. Liq. 2, H225 dacă punctul inițial de fierbere &gt; 35 °C</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351712">
                <a:tc>
                  <a:txBody>
                    <a:bodyPr/>
                    <a:lstStyle/>
                    <a:p>
                      <a:pPr algn="ctr" fontAlgn="ctr"/>
                      <a:r>
                        <a:rPr lang="en-US" sz="1600" u="none" strike="noStrike" dirty="0">
                          <a:effectLst/>
                          <a:latin typeface="Arial" pitchFamily="34" charset="0"/>
                          <a:cs typeface="Arial" pitchFamily="34" charset="0"/>
                        </a:rPr>
                        <a:t>F; R11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solid</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351712">
                <a:tc>
                  <a:txBody>
                    <a:bodyPr/>
                    <a:lstStyle/>
                    <a:p>
                      <a:pPr algn="ctr" fontAlgn="ctr"/>
                      <a:r>
                        <a:rPr lang="en-US" sz="1600" u="none" strike="noStrike">
                          <a:effectLst/>
                          <a:latin typeface="Arial" pitchFamily="34" charset="0"/>
                          <a:cs typeface="Arial" pitchFamily="34" charset="0"/>
                        </a:rPr>
                        <a:t>F; R17</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Pyr</a:t>
                      </a:r>
                      <a:r>
                        <a:rPr lang="en-US" sz="1600" u="none" strike="noStrike" dirty="0">
                          <a:effectLst/>
                          <a:latin typeface="Arial" pitchFamily="34" charset="0"/>
                          <a:cs typeface="Arial" pitchFamily="34" charset="0"/>
                        </a:rPr>
                        <a:t>. Liq. 1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H250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351712">
                <a:tc>
                  <a:txBody>
                    <a:bodyPr/>
                    <a:lstStyle/>
                    <a:p>
                      <a:pPr algn="ctr" fontAlgn="ctr"/>
                      <a:r>
                        <a:rPr lang="en-US" sz="1600" u="none" strike="noStrike">
                          <a:effectLst/>
                          <a:latin typeface="Arial" pitchFamily="34" charset="0"/>
                          <a:cs typeface="Arial" pitchFamily="34" charset="0"/>
                        </a:rPr>
                        <a:t>F; R17</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solid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Pyr. Sol.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H250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bl>
          </a:graphicData>
        </a:graphic>
      </p:graphicFrame>
    </p:spTree>
    <p:extLst>
      <p:ext uri="{BB962C8B-B14F-4D97-AF65-F5344CB8AC3E}">
        <p14:creationId xmlns:p14="http://schemas.microsoft.com/office/powerpoint/2010/main" val="353806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5969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9149551"/>
              </p:ext>
            </p:extLst>
          </p:nvPr>
        </p:nvGraphicFramePr>
        <p:xfrm>
          <a:off x="152400" y="1371597"/>
          <a:ext cx="8915399" cy="5257798"/>
        </p:xfrm>
        <a:graphic>
          <a:graphicData uri="http://schemas.openxmlformats.org/drawingml/2006/table">
            <a:tbl>
              <a:tblPr>
                <a:tableStyleId>{5C22544A-7EE6-4342-B048-85BDC9FD1C3A}</a:tableStyleId>
              </a:tblPr>
              <a:tblGrid>
                <a:gridCol w="1962434"/>
                <a:gridCol w="1618966"/>
                <a:gridCol w="2289816"/>
                <a:gridCol w="1946348"/>
                <a:gridCol w="1097835"/>
              </a:tblGrid>
              <a:tr h="865997">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temeiul</a:t>
                      </a:r>
                      <a:r>
                        <a:rPr lang="en-US" sz="1600" u="none" strike="noStrike" baseline="0" dirty="0">
                          <a:effectLst/>
                          <a:latin typeface="Arial" pitchFamily="34" charset="0"/>
                          <a:cs typeface="Arial" pitchFamily="34" charset="0"/>
                        </a:rPr>
                        <a:t> </a:t>
                      </a:r>
                      <a:r>
                        <a:rPr lang="en-US" sz="1600" u="none" strike="noStrike" baseline="0" dirty="0" err="1" smtClean="0">
                          <a:effectLst/>
                          <a:latin typeface="Arial" pitchFamily="34" charset="0"/>
                          <a:cs typeface="Arial" pitchFamily="34" charset="0"/>
                        </a:rPr>
                        <a:t>R</a:t>
                      </a:r>
                      <a:r>
                        <a:rPr lang="en-US" sz="1600" u="none" strike="noStrike" dirty="0" err="1" smtClean="0">
                          <a:effectLst/>
                          <a:latin typeface="Arial" pitchFamily="34" charset="0"/>
                          <a:cs typeface="Arial" pitchFamily="34" charset="0"/>
                        </a:rPr>
                        <a:t>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6586" marR="6586" marT="6586" marB="0" anchor="ctr"/>
                </a:tc>
              </a:tr>
              <a:tr h="579907">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293817">
                <a:tc rowSpan="2">
                  <a:txBody>
                    <a:bodyPr/>
                    <a:lstStyle/>
                    <a:p>
                      <a:pPr algn="ctr" fontAlgn="ctr"/>
                      <a:r>
                        <a:rPr lang="en-US" sz="1600" u="none" strike="noStrike" dirty="0">
                          <a:effectLst/>
                          <a:latin typeface="Arial" pitchFamily="34" charset="0"/>
                          <a:cs typeface="Arial" pitchFamily="34" charset="0"/>
                        </a:rPr>
                        <a:t>O; R7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Org. Perox. CD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293817">
                <a:tc vMerge="1">
                  <a:txBody>
                    <a:bodyPr/>
                    <a:lstStyle/>
                    <a:p>
                      <a:endParaRPr lang="en-US"/>
                    </a:p>
                  </a:txBody>
                  <a:tcP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Org. Perox. EF</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O; R8</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gaz</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Ox. Gas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H270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O; R8</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lichid, solid </a:t>
                      </a:r>
                      <a:endParaRPr lang="en-US" sz="1600" b="0" i="0" u="none" strike="noStrike">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293817">
                <a:tc>
                  <a:txBody>
                    <a:bodyPr/>
                    <a:lstStyle/>
                    <a:p>
                      <a:pPr algn="ctr" fontAlgn="ctr"/>
                      <a:r>
                        <a:rPr lang="en-US" sz="1600" u="none" strike="noStrike">
                          <a:effectLst/>
                          <a:latin typeface="Arial" pitchFamily="34" charset="0"/>
                          <a:cs typeface="Arial" pitchFamily="34" charset="0"/>
                        </a:rPr>
                        <a:t>O; R9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Ox. Liq. 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H271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O; R9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solid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Ox. Sol. 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H271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N; R50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Aquatic Acute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H400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579907">
                <a:tc>
                  <a:txBody>
                    <a:bodyPr/>
                    <a:lstStyle/>
                    <a:p>
                      <a:pPr algn="ctr" fontAlgn="ctr"/>
                      <a:r>
                        <a:rPr lang="en-US" sz="1600" u="none" strike="noStrike">
                          <a:effectLst/>
                          <a:latin typeface="Arial" pitchFamily="34" charset="0"/>
                          <a:cs typeface="Arial" pitchFamily="34" charset="0"/>
                        </a:rPr>
                        <a:t>N; R50-53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Aquatic Acute 1 Aquatic Chronic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H400; H410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N; R51-53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Aquatic Chronic 2</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H411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R14</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EUH014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F; R15 </a:t>
                      </a:r>
                      <a:endParaRPr lang="en-US" sz="1600" b="0" i="0" u="none" strike="noStrike">
                        <a:solidFill>
                          <a:srgbClr val="000000"/>
                        </a:solidFill>
                        <a:effectLst/>
                        <a:latin typeface="Arial" pitchFamily="34" charset="0"/>
                        <a:cs typeface="Arial" pitchFamily="34" charset="0"/>
                      </a:endParaRPr>
                    </a:p>
                  </a:txBody>
                  <a:tcPr marL="6586" marR="6586" marT="6586" marB="0" anchor="ctr"/>
                </a:tc>
                <a:tc gridSpan="4">
                  <a:txBody>
                    <a:bodyPr/>
                    <a:lstStyle/>
                    <a:p>
                      <a:pPr algn="ctr" fontAlgn="ctr"/>
                      <a:r>
                        <a:rPr lang="vi-VN" sz="1600" u="none" strike="noStrike" dirty="0">
                          <a:effectLst/>
                          <a:latin typeface="Arial" pitchFamily="34" charset="0"/>
                          <a:cs typeface="Arial" pitchFamily="34" charset="0"/>
                        </a:rPr>
                        <a:t>Nu există corespondență</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93817">
                <a:tc>
                  <a:txBody>
                    <a:bodyPr/>
                    <a:lstStyle/>
                    <a:p>
                      <a:pPr algn="ctr" fontAlgn="ctr"/>
                      <a:r>
                        <a:rPr lang="en-US" sz="1600" u="none" strike="noStrike">
                          <a:effectLst/>
                          <a:latin typeface="Arial" pitchFamily="34" charset="0"/>
                          <a:cs typeface="Arial" pitchFamily="34" charset="0"/>
                        </a:rPr>
                        <a:t>R29</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EUH029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bl>
          </a:graphicData>
        </a:graphic>
      </p:graphicFrame>
    </p:spTree>
    <p:extLst>
      <p:ext uri="{BB962C8B-B14F-4D97-AF65-F5344CB8AC3E}">
        <p14:creationId xmlns:p14="http://schemas.microsoft.com/office/powerpoint/2010/main" val="1642865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609600" y="990600"/>
            <a:ext cx="7848600" cy="646331"/>
          </a:xfrm>
          <a:prstGeom prst="rect">
            <a:avLst/>
          </a:prstGeom>
        </p:spPr>
        <p:txBody>
          <a:bodyPr wrap="square">
            <a:spAutoFit/>
          </a:bodyPr>
          <a:lstStyle/>
          <a:p>
            <a:pPr algn="ctr"/>
            <a:r>
              <a:rPr lang="en-US" dirty="0" err="1">
                <a:latin typeface="Arial Black" panose="020B0A04020102020204" pitchFamily="34" charset="0"/>
              </a:rPr>
              <a:t>Domeniile</a:t>
            </a:r>
            <a:r>
              <a:rPr lang="en-US" dirty="0">
                <a:latin typeface="Arial Black" panose="020B0A04020102020204" pitchFamily="34" charset="0"/>
              </a:rPr>
              <a:t> de </a:t>
            </a:r>
            <a:r>
              <a:rPr lang="en-US" dirty="0" err="1">
                <a:latin typeface="Arial Black" panose="020B0A04020102020204" pitchFamily="34" charset="0"/>
              </a:rPr>
              <a:t>coduri</a:t>
            </a:r>
            <a:r>
              <a:rPr lang="en-US" dirty="0">
                <a:latin typeface="Arial Black" panose="020B0A04020102020204" pitchFamily="34" charset="0"/>
              </a:rPr>
              <a:t> </a:t>
            </a:r>
            <a:r>
              <a:rPr lang="en-US" dirty="0" err="1">
                <a:latin typeface="Arial Black" panose="020B0A04020102020204" pitchFamily="34" charset="0"/>
              </a:rPr>
              <a:t>pentru</a:t>
            </a:r>
            <a:r>
              <a:rPr lang="en-US" dirty="0">
                <a:latin typeface="Arial Black" panose="020B0A04020102020204" pitchFamily="34" charset="0"/>
              </a:rPr>
              <a:t> </a:t>
            </a:r>
            <a:r>
              <a:rPr lang="en-US" dirty="0" err="1">
                <a:latin typeface="Arial Black" panose="020B0A04020102020204" pitchFamily="34" charset="0"/>
              </a:rPr>
              <a:t>frazele</a:t>
            </a:r>
            <a:r>
              <a:rPr lang="en-US" dirty="0">
                <a:latin typeface="Arial Black" panose="020B0A04020102020204" pitchFamily="34" charset="0"/>
              </a:rPr>
              <a:t> de </a:t>
            </a:r>
            <a:r>
              <a:rPr lang="en-US" dirty="0" err="1">
                <a:latin typeface="Arial Black" panose="020B0A04020102020204" pitchFamily="34" charset="0"/>
              </a:rPr>
              <a:t>pericol</a:t>
            </a:r>
            <a:r>
              <a:rPr lang="en-US" dirty="0">
                <a:latin typeface="Arial Black" panose="020B0A04020102020204" pitchFamily="34" charset="0"/>
              </a:rPr>
              <a:t> conform </a:t>
            </a:r>
            <a:r>
              <a:rPr lang="en-US" dirty="0" err="1">
                <a:latin typeface="Arial Black" panose="020B0A04020102020204" pitchFamily="34" charset="0"/>
              </a:rPr>
              <a:t>Regulamentului</a:t>
            </a:r>
            <a:r>
              <a:rPr lang="en-US" dirty="0">
                <a:latin typeface="Arial Black" panose="020B0A04020102020204" pitchFamily="34" charset="0"/>
              </a:rPr>
              <a:t> CLP</a:t>
            </a:r>
          </a:p>
        </p:txBody>
      </p:sp>
      <p:graphicFrame>
        <p:nvGraphicFramePr>
          <p:cNvPr id="5" name="Table 4"/>
          <p:cNvGraphicFramePr>
            <a:graphicFrameLocks noGrp="1"/>
          </p:cNvGraphicFramePr>
          <p:nvPr>
            <p:extLst>
              <p:ext uri="{D42A27DB-BD31-4B8C-83A1-F6EECF244321}">
                <p14:modId xmlns:p14="http://schemas.microsoft.com/office/powerpoint/2010/main" val="973287350"/>
              </p:ext>
            </p:extLst>
          </p:nvPr>
        </p:nvGraphicFramePr>
        <p:xfrm>
          <a:off x="609600" y="2133600"/>
          <a:ext cx="7620000" cy="3132558"/>
        </p:xfrm>
        <a:graphic>
          <a:graphicData uri="http://schemas.openxmlformats.org/drawingml/2006/table">
            <a:tbl>
              <a:tblPr firstRow="1" bandRow="1">
                <a:tableStyleId>{5C22544A-7EE6-4342-B048-85BDC9FD1C3A}</a:tableStyleId>
              </a:tblPr>
              <a:tblGrid>
                <a:gridCol w="3810000"/>
                <a:gridCol w="3810000"/>
              </a:tblGrid>
              <a:tr h="60960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lt1"/>
                          </a:solidFill>
                          <a:latin typeface="Arial Black" panose="020B0A04020102020204" pitchFamily="34" charset="0"/>
                          <a:ea typeface="+mn-ea"/>
                          <a:cs typeface="+mn-cs"/>
                        </a:rPr>
                        <a:t>Codurile numerice ale frazelor de pericol	</a:t>
                      </a:r>
                    </a:p>
                    <a:p>
                      <a:endParaRPr lang="en-US" dirty="0">
                        <a:latin typeface="Arial Black" panose="020B0A04020102020204" pitchFamily="34" charset="0"/>
                      </a:endParaRPr>
                    </a:p>
                  </a:txBody>
                  <a:tcPr/>
                </a:tc>
                <a:tc hMerge="1">
                  <a:txBody>
                    <a:bodyPr/>
                    <a:lstStyle/>
                    <a:p>
                      <a:endParaRPr lang="en-US"/>
                    </a:p>
                  </a:txBody>
                  <a:tcPr/>
                </a:tc>
              </a:tr>
              <a:tr h="74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Arial" pitchFamily="34" charset="0"/>
                          <a:ea typeface="+mn-ea"/>
                          <a:cs typeface="Arial" pitchFamily="34" charset="0"/>
                        </a:rPr>
                        <a:t>H200 – H299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err="1" smtClean="0">
                          <a:solidFill>
                            <a:schemeClr val="dk1"/>
                          </a:solidFill>
                          <a:latin typeface="Arial" pitchFamily="34" charset="0"/>
                          <a:ea typeface="+mn-ea"/>
                          <a:cs typeface="Arial" pitchFamily="34" charset="0"/>
                        </a:rPr>
                        <a:t>Pericol</a:t>
                      </a:r>
                      <a:r>
                        <a:rPr lang="en-US" sz="2000" b="1" i="0" u="none" strike="noStrike" kern="1200" baseline="0" dirty="0" smtClean="0">
                          <a:solidFill>
                            <a:schemeClr val="dk1"/>
                          </a:solidFill>
                          <a:latin typeface="Arial" pitchFamily="34" charset="0"/>
                          <a:ea typeface="+mn-ea"/>
                          <a:cs typeface="Arial" pitchFamily="34" charset="0"/>
                        </a:rPr>
                        <a:t> </a:t>
                      </a:r>
                      <a:r>
                        <a:rPr lang="en-US" sz="2000" b="1" i="0" u="none" strike="noStrike" kern="1200" baseline="0" dirty="0" err="1" smtClean="0">
                          <a:solidFill>
                            <a:schemeClr val="dk1"/>
                          </a:solidFill>
                          <a:latin typeface="Arial" pitchFamily="34" charset="0"/>
                          <a:ea typeface="+mn-ea"/>
                          <a:cs typeface="Arial" pitchFamily="34" charset="0"/>
                        </a:rPr>
                        <a:t>fizic</a:t>
                      </a:r>
                      <a:r>
                        <a:rPr lang="en-US" sz="2000" b="1" i="0" u="none" strike="noStrike" kern="1200" baseline="0" dirty="0" smtClean="0">
                          <a:solidFill>
                            <a:schemeClr val="dk1"/>
                          </a:solidFill>
                          <a:latin typeface="Arial" pitchFamily="34" charset="0"/>
                          <a:ea typeface="+mn-ea"/>
                          <a:cs typeface="Arial" pitchFamily="34" charset="0"/>
                        </a:rPr>
                        <a:t>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r>
              <a:tr h="743319">
                <a:tc>
                  <a:txBody>
                    <a:bodyPr/>
                    <a:lstStyle/>
                    <a:p>
                      <a:pPr marL="0" algn="l" defTabSz="914400" rtl="0" eaLnBrk="1" latinLnBrk="0" hangingPunct="1"/>
                      <a:r>
                        <a:rPr lang="en-US" sz="2000" b="1" i="0" u="none" strike="noStrike" kern="1200" baseline="0" dirty="0" smtClean="0">
                          <a:solidFill>
                            <a:schemeClr val="dk1"/>
                          </a:solidFill>
                          <a:latin typeface="Arial" pitchFamily="34" charset="0"/>
                          <a:ea typeface="+mn-ea"/>
                          <a:cs typeface="Arial" pitchFamily="34" charset="0"/>
                        </a:rPr>
                        <a:t>H300 – H399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i="0" u="none" strike="noStrike" kern="1200" baseline="0" dirty="0" smtClean="0">
                          <a:solidFill>
                            <a:schemeClr val="dk1"/>
                          </a:solidFill>
                          <a:latin typeface="Arial" pitchFamily="34" charset="0"/>
                          <a:ea typeface="+mn-ea"/>
                          <a:cs typeface="Arial" pitchFamily="34" charset="0"/>
                        </a:rPr>
                        <a:t>Pericol pentru sănătate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r>
              <a:tr h="74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Arial" pitchFamily="34" charset="0"/>
                          <a:ea typeface="+mn-ea"/>
                          <a:cs typeface="Arial" pitchFamily="34" charset="0"/>
                        </a:rPr>
                        <a:t>H400 – H499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err="1" smtClean="0">
                          <a:solidFill>
                            <a:schemeClr val="dk1"/>
                          </a:solidFill>
                          <a:latin typeface="Arial" pitchFamily="34" charset="0"/>
                          <a:ea typeface="+mn-ea"/>
                          <a:cs typeface="Arial" pitchFamily="34" charset="0"/>
                        </a:rPr>
                        <a:t>Pericol</a:t>
                      </a:r>
                      <a:r>
                        <a:rPr lang="en-US" sz="2000" b="1" i="0" u="none" strike="noStrike" kern="1200" baseline="0" dirty="0" smtClean="0">
                          <a:solidFill>
                            <a:schemeClr val="dk1"/>
                          </a:solidFill>
                          <a:latin typeface="Arial" pitchFamily="34" charset="0"/>
                          <a:ea typeface="+mn-ea"/>
                          <a:cs typeface="Arial" pitchFamily="34" charset="0"/>
                        </a:rPr>
                        <a:t> </a:t>
                      </a:r>
                      <a:r>
                        <a:rPr lang="en-US" sz="2000" b="1" i="0" u="none" strike="noStrike" kern="1200" baseline="0" dirty="0" err="1" smtClean="0">
                          <a:solidFill>
                            <a:schemeClr val="dk1"/>
                          </a:solidFill>
                          <a:latin typeface="Arial" pitchFamily="34" charset="0"/>
                          <a:ea typeface="+mn-ea"/>
                          <a:cs typeface="Arial" pitchFamily="34" charset="0"/>
                        </a:rPr>
                        <a:t>pentru</a:t>
                      </a:r>
                      <a:r>
                        <a:rPr lang="en-US" sz="2000" b="1" i="0" u="none" strike="noStrike" kern="1200" baseline="0" dirty="0" smtClean="0">
                          <a:solidFill>
                            <a:schemeClr val="dk1"/>
                          </a:solidFill>
                          <a:latin typeface="Arial" pitchFamily="34" charset="0"/>
                          <a:ea typeface="+mn-ea"/>
                          <a:cs typeface="Arial" pitchFamily="34" charset="0"/>
                        </a:rPr>
                        <a:t> </a:t>
                      </a:r>
                      <a:r>
                        <a:rPr lang="en-US" sz="2000" b="1" i="0" u="none" strike="noStrike" kern="1200" baseline="0" dirty="0" err="1" smtClean="0">
                          <a:solidFill>
                            <a:schemeClr val="dk1"/>
                          </a:solidFill>
                          <a:latin typeface="Arial" pitchFamily="34" charset="0"/>
                          <a:ea typeface="+mn-ea"/>
                          <a:cs typeface="Arial" pitchFamily="34" charset="0"/>
                        </a:rPr>
                        <a:t>mediu</a:t>
                      </a:r>
                      <a:r>
                        <a:rPr lang="en-US" sz="2000" b="1" i="0" u="none" strike="noStrike" kern="1200" baseline="0" dirty="0" smtClean="0">
                          <a:solidFill>
                            <a:schemeClr val="dk1"/>
                          </a:solidFill>
                          <a:latin typeface="Arial" pitchFamily="34" charset="0"/>
                          <a:ea typeface="+mn-ea"/>
                          <a:cs typeface="Arial" pitchFamily="34" charset="0"/>
                        </a:rPr>
                        <a:t>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3828882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7067" y="2875002"/>
            <a:ext cx="938270" cy="369332"/>
          </a:xfrm>
          <a:prstGeom prst="rect">
            <a:avLst/>
          </a:prstGeom>
        </p:spPr>
        <p:txBody>
          <a:bodyPr wrap="none">
            <a:spAutoFit/>
          </a:bodyPr>
          <a:lstStyle/>
          <a:p>
            <a:r>
              <a:rPr lang="en-US" dirty="0" err="1"/>
              <a:t>Exploziv</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365" y="1740419"/>
            <a:ext cx="1110306" cy="107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90822" y="2867898"/>
            <a:ext cx="1119474" cy="369332"/>
          </a:xfrm>
          <a:prstGeom prst="rect">
            <a:avLst/>
          </a:prstGeom>
        </p:spPr>
        <p:txBody>
          <a:bodyPr wrap="none">
            <a:spAutoFit/>
          </a:bodyPr>
          <a:lstStyle/>
          <a:p>
            <a:r>
              <a:rPr lang="en-US" dirty="0" err="1"/>
              <a:t>Inflamabil</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318" y="1758431"/>
            <a:ext cx="997978" cy="93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089444" y="2831702"/>
            <a:ext cx="916982" cy="369332"/>
          </a:xfrm>
          <a:prstGeom prst="rect">
            <a:avLst/>
          </a:prstGeom>
        </p:spPr>
        <p:txBody>
          <a:bodyPr wrap="none">
            <a:spAutoFit/>
          </a:bodyPr>
          <a:lstStyle/>
          <a:p>
            <a:r>
              <a:rPr lang="en-US" dirty="0"/>
              <a:t>Oxidant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44" y="1662757"/>
            <a:ext cx="1084608" cy="108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2244" y="1609629"/>
            <a:ext cx="969150" cy="98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692244" y="2831702"/>
            <a:ext cx="4572000" cy="646331"/>
          </a:xfrm>
          <a:prstGeom prst="rect">
            <a:avLst/>
          </a:prstGeom>
        </p:spPr>
        <p:txBody>
          <a:bodyPr>
            <a:spAutoFit/>
          </a:bodyPr>
          <a:lstStyle/>
          <a:p>
            <a:r>
              <a:rPr lang="en-US" dirty="0"/>
              <a:t>Gaze sub</a:t>
            </a:r>
          </a:p>
          <a:p>
            <a:r>
              <a:rPr lang="en-US" dirty="0" err="1"/>
              <a:t>presiune</a:t>
            </a:r>
            <a:endParaRPr lang="en-US" dirty="0"/>
          </a:p>
        </p:txBody>
      </p:sp>
      <p:sp>
        <p:nvSpPr>
          <p:cNvPr id="9" name="Rectangle 8"/>
          <p:cNvSpPr/>
          <p:nvPr/>
        </p:nvSpPr>
        <p:spPr>
          <a:xfrm>
            <a:off x="2809468" y="1197235"/>
            <a:ext cx="1606530" cy="400110"/>
          </a:xfrm>
          <a:prstGeom prst="rect">
            <a:avLst/>
          </a:prstGeom>
        </p:spPr>
        <p:txBody>
          <a:bodyPr wrap="none">
            <a:spAutoFit/>
          </a:bodyPr>
          <a:lstStyle/>
          <a:p>
            <a:r>
              <a:rPr lang="en-US" sz="2000" b="1" dirty="0" err="1">
                <a:latin typeface="Arial" panose="020B0604020202020204" pitchFamily="34" charset="0"/>
                <a:cs typeface="Arial" panose="020B0604020202020204" pitchFamily="34" charset="0"/>
              </a:rPr>
              <a:t>Pericol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fizic</a:t>
            </a:r>
            <a:endParaRPr lang="en-US" sz="2000" dirty="0">
              <a:latin typeface="Arial" panose="020B0604020202020204" pitchFamily="34" charset="0"/>
              <a:cs typeface="Arial" panose="020B0604020202020204" pitchFamily="34" charset="0"/>
            </a:endParaRPr>
          </a:p>
        </p:txBody>
      </p:sp>
      <p:sp>
        <p:nvSpPr>
          <p:cNvPr id="11" name="Rectangle 10"/>
          <p:cNvSpPr/>
          <p:nvPr/>
        </p:nvSpPr>
        <p:spPr>
          <a:xfrm>
            <a:off x="6019800" y="1191727"/>
            <a:ext cx="2646646" cy="369332"/>
          </a:xfrm>
          <a:prstGeom prst="rect">
            <a:avLst/>
          </a:prstGeom>
        </p:spPr>
        <p:txBody>
          <a:bodyPr wrap="square">
            <a:spAutoFit/>
          </a:bodyPr>
          <a:lstStyle/>
          <a:p>
            <a:r>
              <a:rPr lang="en-US" b="1" dirty="0" err="1">
                <a:latin typeface="Arial" panose="020B0604020202020204" pitchFamily="34" charset="0"/>
                <a:cs typeface="Arial" panose="020B0604020202020204" pitchFamily="34" charset="0"/>
              </a:rPr>
              <a:t>Pericol</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pentru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mediu</a:t>
            </a:r>
            <a:endParaRPr lang="en-US" dirty="0">
              <a:latin typeface="Arial" panose="020B0604020202020204" pitchFamily="34" charset="0"/>
              <a:cs typeface="Arial" panose="020B0604020202020204" pitchFamily="34"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8724" y="1733031"/>
            <a:ext cx="949946" cy="94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277099" y="2787511"/>
            <a:ext cx="1752600" cy="646331"/>
          </a:xfrm>
          <a:prstGeom prst="rect">
            <a:avLst/>
          </a:prstGeom>
        </p:spPr>
        <p:txBody>
          <a:bodyPr wrap="square">
            <a:spAutoFit/>
          </a:bodyPr>
          <a:lstStyle/>
          <a:p>
            <a:r>
              <a:rPr lang="en-US" dirty="0" err="1"/>
              <a:t>Periculos</a:t>
            </a:r>
            <a:r>
              <a:rPr lang="en-US" dirty="0"/>
              <a:t> </a:t>
            </a:r>
            <a:r>
              <a:rPr lang="en-US" dirty="0" err="1"/>
              <a:t>pentru</a:t>
            </a:r>
            <a:endParaRPr lang="en-US" dirty="0"/>
          </a:p>
          <a:p>
            <a:r>
              <a:rPr lang="en-US" dirty="0" err="1"/>
              <a:t>mediu</a:t>
            </a:r>
            <a:endParaRPr lang="en-US" dirty="0"/>
          </a:p>
        </p:txBody>
      </p:sp>
      <p:sp>
        <p:nvSpPr>
          <p:cNvPr id="13" name="Rectangle 12"/>
          <p:cNvSpPr/>
          <p:nvPr/>
        </p:nvSpPr>
        <p:spPr>
          <a:xfrm>
            <a:off x="2325428" y="3818255"/>
            <a:ext cx="3018775" cy="400110"/>
          </a:xfrm>
          <a:prstGeom prst="rect">
            <a:avLst/>
          </a:prstGeom>
        </p:spPr>
        <p:txBody>
          <a:bodyPr wrap="none">
            <a:spAutoFit/>
          </a:bodyPr>
          <a:lstStyle/>
          <a:p>
            <a:r>
              <a:rPr lang="vi-VN" sz="2000" b="1" dirty="0"/>
              <a:t>Pericol pentru s</a:t>
            </a:r>
            <a:r>
              <a:rPr lang="vi-VN" sz="2000" dirty="0"/>
              <a:t>ă</a:t>
            </a:r>
            <a:r>
              <a:rPr lang="vi-VN" sz="2000" b="1" dirty="0"/>
              <a:t>n</a:t>
            </a:r>
            <a:r>
              <a:rPr lang="vi-VN" sz="2000" dirty="0"/>
              <a:t>ă</a:t>
            </a:r>
            <a:r>
              <a:rPr lang="vi-VN" sz="2000" b="1" dirty="0"/>
              <a:t>tate</a:t>
            </a:r>
            <a:endParaRPr lang="en-US" sz="2000" dirty="0"/>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4352" y="4537308"/>
            <a:ext cx="1049399" cy="104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64108" y="5716442"/>
            <a:ext cx="1842384" cy="646331"/>
          </a:xfrm>
          <a:prstGeom prst="rect">
            <a:avLst/>
          </a:prstGeom>
        </p:spPr>
        <p:txBody>
          <a:bodyPr wrap="square">
            <a:spAutoFit/>
          </a:bodyPr>
          <a:lstStyle/>
          <a:p>
            <a:r>
              <a:rPr lang="vi-VN" dirty="0"/>
              <a:t>Toxicitate acută</a:t>
            </a:r>
          </a:p>
          <a:p>
            <a:r>
              <a:rPr lang="en-US" dirty="0" err="1"/>
              <a:t>Categoria</a:t>
            </a:r>
            <a:r>
              <a:rPr lang="en-US" dirty="0"/>
              <a:t> 1-3</a:t>
            </a:r>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479050"/>
            <a:ext cx="1025060" cy="102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92761" y="5719470"/>
            <a:ext cx="1971298" cy="646331"/>
          </a:xfrm>
          <a:prstGeom prst="rect">
            <a:avLst/>
          </a:prstGeom>
        </p:spPr>
        <p:txBody>
          <a:bodyPr wrap="square">
            <a:spAutoFit/>
          </a:bodyPr>
          <a:lstStyle/>
          <a:p>
            <a:r>
              <a:rPr lang="en-US" dirty="0" err="1"/>
              <a:t>Pericol</a:t>
            </a:r>
            <a:r>
              <a:rPr lang="en-US" dirty="0"/>
              <a:t> </a:t>
            </a:r>
            <a:r>
              <a:rPr lang="en-US" dirty="0" err="1"/>
              <a:t>grav</a:t>
            </a:r>
            <a:endParaRPr lang="en-US" dirty="0"/>
          </a:p>
          <a:p>
            <a:r>
              <a:rPr lang="vi-VN" dirty="0"/>
              <a:t>pentru sănătate</a:t>
            </a:r>
            <a:endParaRPr lang="en-US" dirty="0"/>
          </a:p>
        </p:txBody>
      </p:sp>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058" y="4314042"/>
            <a:ext cx="994995" cy="99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753495" y="5702956"/>
            <a:ext cx="1677691" cy="646331"/>
          </a:xfrm>
          <a:prstGeom prst="rect">
            <a:avLst/>
          </a:prstGeom>
        </p:spPr>
        <p:txBody>
          <a:bodyPr wrap="square">
            <a:spAutoFit/>
          </a:bodyPr>
          <a:lstStyle/>
          <a:p>
            <a:r>
              <a:rPr lang="en-US" dirty="0" err="1"/>
              <a:t>Pericol</a:t>
            </a:r>
            <a:r>
              <a:rPr lang="en-US" dirty="0"/>
              <a:t> </a:t>
            </a:r>
            <a:r>
              <a:rPr lang="en-US" dirty="0" err="1"/>
              <a:t>pentru</a:t>
            </a:r>
            <a:endParaRPr lang="en-US" dirty="0"/>
          </a:p>
          <a:p>
            <a:r>
              <a:rPr lang="vi-VN" dirty="0"/>
              <a:t>sănătate</a:t>
            </a:r>
            <a:endParaRPr lang="en-US" dirty="0"/>
          </a:p>
        </p:txBody>
      </p:sp>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248939"/>
            <a:ext cx="986163" cy="9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7715875" y="5802563"/>
            <a:ext cx="875048" cy="369332"/>
          </a:xfrm>
          <a:prstGeom prst="rect">
            <a:avLst/>
          </a:prstGeom>
        </p:spPr>
        <p:txBody>
          <a:bodyPr wrap="none">
            <a:spAutoFit/>
          </a:bodyPr>
          <a:lstStyle/>
          <a:p>
            <a:r>
              <a:rPr lang="en-US" dirty="0" err="1"/>
              <a:t>Corosiv</a:t>
            </a:r>
            <a:endParaRPr lang="en-US"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576" y="1264731"/>
            <a:ext cx="732606" cy="79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86" y="2296855"/>
            <a:ext cx="801400" cy="87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779" y="3376295"/>
            <a:ext cx="838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5" descr="http://www.kemi.se/upload/Märkningsregler/images/giftcol.gif"/>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62172" y="4461402"/>
            <a:ext cx="838199" cy="7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172" y="5714695"/>
            <a:ext cx="838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59748" y="1028858"/>
            <a:ext cx="1311852" cy="552434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748" y="1030812"/>
            <a:ext cx="1311852" cy="55223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8779" y="228600"/>
            <a:ext cx="8444490" cy="802212"/>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NOI PICTOGRAME PENTRU </a:t>
            </a:r>
            <a:r>
              <a:rPr lang="en-US" smtClean="0"/>
              <a:t>SEMNALIZAREA PERICOLULUI</a:t>
            </a:r>
            <a:endParaRPr lang="en-US" dirty="0"/>
          </a:p>
        </p:txBody>
      </p:sp>
    </p:spTree>
    <p:extLst>
      <p:ext uri="{BB962C8B-B14F-4D97-AF65-F5344CB8AC3E}">
        <p14:creationId xmlns:p14="http://schemas.microsoft.com/office/powerpoint/2010/main" val="3685013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3519865"/>
              </p:ext>
            </p:extLst>
          </p:nvPr>
        </p:nvGraphicFramePr>
        <p:xfrm>
          <a:off x="152400" y="429779"/>
          <a:ext cx="8839200" cy="6047221"/>
        </p:xfrm>
        <a:graphic>
          <a:graphicData uri="http://schemas.openxmlformats.org/drawingml/2006/table">
            <a:tbl>
              <a:tblPr>
                <a:tableStyleId>{5C22544A-7EE6-4342-B048-85BDC9FD1C3A}</a:tableStyleId>
              </a:tblPr>
              <a:tblGrid>
                <a:gridCol w="3957299"/>
                <a:gridCol w="665714"/>
                <a:gridCol w="665714"/>
                <a:gridCol w="2219046"/>
                <a:gridCol w="1331427"/>
              </a:tblGrid>
              <a:tr h="347579">
                <a:tc gridSpan="3">
                  <a:txBody>
                    <a:bodyPr/>
                    <a:lstStyle/>
                    <a:p>
                      <a:pPr algn="l" rtl="0" fontAlgn="ctr"/>
                      <a:endParaRPr lang="en-US" sz="1200" b="1" u="none" strike="noStrike" dirty="0" err="1">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200" b="1" u="none" strike="noStrike" dirty="0" err="1">
                          <a:effectLst/>
                          <a:latin typeface="Arial" panose="020B0604020202020204" pitchFamily="34" charset="0"/>
                          <a:cs typeface="Arial" panose="020B0604020202020204" pitchFamily="34" charset="0"/>
                        </a:rPr>
                        <a:t>Directiva</a:t>
                      </a:r>
                      <a:r>
                        <a:rPr lang="en-US" sz="1200" b="1" u="none" strike="noStrike" dirty="0">
                          <a:effectLst/>
                          <a:latin typeface="Arial" panose="020B0604020202020204" pitchFamily="34" charset="0"/>
                          <a:cs typeface="Arial" panose="020B0604020202020204" pitchFamily="34" charset="0"/>
                        </a:rPr>
                        <a:t> 96/82/CE </a:t>
                      </a:r>
                      <a:r>
                        <a:rPr lang="en-US" sz="1200" b="1" u="none" strike="noStrike" dirty="0" err="1">
                          <a:effectLst/>
                          <a:latin typeface="Arial" panose="020B0604020202020204" pitchFamily="34" charset="0"/>
                          <a:cs typeface="Arial" panose="020B0604020202020204" pitchFamily="34" charset="0"/>
                        </a:rPr>
                        <a:t>modificata</a:t>
                      </a:r>
                      <a:r>
                        <a:rPr lang="en-US" sz="1200" b="1" u="none" strike="noStrike" dirty="0">
                          <a:effectLst/>
                          <a:latin typeface="Arial" panose="020B0604020202020204" pitchFamily="34" charset="0"/>
                          <a:cs typeface="Arial" panose="020B0604020202020204" pitchFamily="34" charset="0"/>
                        </a:rPr>
                        <a:t> de </a:t>
                      </a:r>
                      <a:r>
                        <a:rPr lang="en-US" sz="1200" b="1" u="none" strike="noStrike" dirty="0" err="1">
                          <a:effectLst/>
                          <a:latin typeface="Arial" panose="020B0604020202020204" pitchFamily="34" charset="0"/>
                          <a:cs typeface="Arial" panose="020B0604020202020204" pitchFamily="34" charset="0"/>
                        </a:rPr>
                        <a:t>Directiva</a:t>
                      </a:r>
                      <a:r>
                        <a:rPr lang="en-US" sz="1200" b="1" u="none" strike="noStrike" dirty="0">
                          <a:effectLst/>
                          <a:latin typeface="Arial" panose="020B0604020202020204" pitchFamily="34" charset="0"/>
                          <a:cs typeface="Arial" panose="020B0604020202020204" pitchFamily="34" charset="0"/>
                        </a:rPr>
                        <a:t> 2003/105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520750">
                <a:tc>
                  <a:txBody>
                    <a:bodyPr/>
                    <a:lstStyle/>
                    <a:p>
                      <a:pPr algn="l" rtl="0" fontAlgn="ctr"/>
                      <a:r>
                        <a:rPr lang="en-US" sz="1200" u="none" strike="noStrike" dirty="0" err="1">
                          <a:effectLst/>
                        </a:rPr>
                        <a:t>Categorii</a:t>
                      </a:r>
                      <a:r>
                        <a:rPr lang="en-US" sz="1200" u="none" strike="noStrike" dirty="0">
                          <a:effectLst/>
                        </a:rPr>
                        <a:t> de </a:t>
                      </a:r>
                      <a:r>
                        <a:rPr lang="en-US" sz="1200" u="none" strike="noStrike" dirty="0" err="1">
                          <a:effectLst/>
                        </a:rPr>
                        <a:t>pericol</a:t>
                      </a:r>
                      <a:r>
                        <a:rPr lang="en-US" sz="1200" u="none" strike="noStrike" dirty="0">
                          <a:effectLst/>
                        </a:rPr>
                        <a:t> </a:t>
                      </a:r>
                      <a:r>
                        <a:rPr lang="en-US" sz="1200" u="none" strike="noStrike" dirty="0" smtClean="0">
                          <a:effectLst/>
                        </a:rPr>
                        <a:t>-</a:t>
                      </a:r>
                      <a:r>
                        <a:rPr lang="en-US" sz="1200" u="none" strike="noStrike" baseline="0" dirty="0" smtClean="0">
                          <a:effectLst/>
                        </a:rPr>
                        <a:t> </a:t>
                      </a:r>
                      <a:r>
                        <a:rPr lang="en-US" sz="1200" u="none" strike="noStrike" dirty="0" smtClean="0">
                          <a:effectLst/>
                        </a:rPr>
                        <a:t> </a:t>
                      </a:r>
                      <a:r>
                        <a:rPr lang="en-US" sz="1200" u="none" strike="noStrike" dirty="0" err="1">
                          <a:effectLst/>
                        </a:rPr>
                        <a:t>Regulamentul</a:t>
                      </a:r>
                      <a:r>
                        <a:rPr lang="en-US" sz="1200" u="none" strike="noStrike" dirty="0">
                          <a:effectLst/>
                        </a:rPr>
                        <a:t> (CE) nr. 1272/2008 </a:t>
                      </a:r>
                      <a:endParaRPr lang="en-US" sz="1200" b="0" i="0" u="none" strike="noStrike" dirty="0">
                        <a:solidFill>
                          <a:srgbClr val="000000"/>
                        </a:solidFill>
                        <a:effectLst/>
                        <a:latin typeface="Calibri"/>
                      </a:endParaRPr>
                    </a:p>
                  </a:txBody>
                  <a:tcPr marL="1306" marR="1306" marT="1306" marB="0" anchor="ctr"/>
                </a:tc>
                <a:tc gridSpan="2">
                  <a:txBody>
                    <a:bodyPr/>
                    <a:lstStyle/>
                    <a:p>
                      <a:pPr algn="l" rtl="0" fontAlgn="ctr"/>
                      <a:r>
                        <a:rPr lang="vi-VN" sz="1200" u="none" strike="noStrike" dirty="0" smtClean="0">
                          <a:effectLst/>
                        </a:rPr>
                        <a:t>Cant</a:t>
                      </a:r>
                      <a:r>
                        <a:rPr lang="en-US" sz="1200" u="none" strike="noStrike" dirty="0" smtClean="0">
                          <a:effectLst/>
                        </a:rPr>
                        <a:t>.</a:t>
                      </a:r>
                      <a:r>
                        <a:rPr lang="vi-VN" sz="1200" u="none" strike="noStrike" dirty="0" smtClean="0">
                          <a:effectLst/>
                        </a:rPr>
                        <a:t> </a:t>
                      </a:r>
                      <a:r>
                        <a:rPr lang="vi-VN" sz="1200" u="none" strike="noStrike" dirty="0">
                          <a:effectLst/>
                        </a:rPr>
                        <a:t>relevante (tone) </a:t>
                      </a:r>
                      <a:endParaRPr lang="vi-VN" sz="1200" b="0" i="0" u="none" strike="noStrike" dirty="0">
                        <a:solidFill>
                          <a:srgbClr val="000000"/>
                        </a:solidFill>
                        <a:effectLst/>
                        <a:latin typeface="Arial"/>
                      </a:endParaRPr>
                    </a:p>
                  </a:txBody>
                  <a:tcPr marL="1306" marR="1306" marT="1306" marB="0" anchor="ctr"/>
                </a:tc>
                <a:tc hMerge="1">
                  <a:txBody>
                    <a:bodyPr/>
                    <a:lstStyle/>
                    <a:p>
                      <a:endParaRPr lang="en-US"/>
                    </a:p>
                  </a:txBody>
                  <a:tcPr/>
                </a:tc>
                <a:tc>
                  <a:txBody>
                    <a:bodyPr/>
                    <a:lstStyle/>
                    <a:p>
                      <a:pPr algn="l" rtl="0" fontAlgn="ctr"/>
                      <a:r>
                        <a:rPr lang="en-US" sz="1200" u="none" strike="noStrike" dirty="0" err="1">
                          <a:effectLst/>
                        </a:rPr>
                        <a:t>Categorii</a:t>
                      </a:r>
                      <a:r>
                        <a:rPr lang="en-US" sz="1200" u="none" strike="noStrike" dirty="0">
                          <a:effectLst/>
                        </a:rPr>
                        <a:t> de </a:t>
                      </a:r>
                      <a:r>
                        <a:rPr lang="en-US" sz="1200" u="none" strike="noStrike" dirty="0" err="1">
                          <a:effectLst/>
                        </a:rPr>
                        <a:t>substanțe</a:t>
                      </a:r>
                      <a:r>
                        <a:rPr lang="en-US" sz="1200" u="none" strike="noStrike" dirty="0">
                          <a:effectLst/>
                        </a:rPr>
                        <a:t> </a:t>
                      </a:r>
                      <a:r>
                        <a:rPr lang="en-US" sz="1200" u="none" strike="noStrike" dirty="0" err="1">
                          <a:effectLst/>
                        </a:rPr>
                        <a:t>periculoase</a:t>
                      </a:r>
                      <a:endParaRPr lang="en-US" sz="1200" b="0" i="0" u="none" strike="noStrike" dirty="0">
                        <a:solidFill>
                          <a:srgbClr val="000000"/>
                        </a:solidFill>
                        <a:effectLst/>
                        <a:latin typeface="Calibri"/>
                      </a:endParaRP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 </a:t>
                      </a:r>
                      <a:r>
                        <a:rPr lang="en-US" sz="1200" b="1" u="none" strike="noStrike" dirty="0" err="1" smtClean="0">
                          <a:effectLst/>
                          <a:latin typeface="Arial" panose="020B0604020202020204" pitchFamily="34" charset="0"/>
                          <a:cs typeface="Arial" panose="020B0604020202020204" pitchFamily="34" charset="0"/>
                        </a:rPr>
                        <a:t>Fraza</a:t>
                      </a:r>
                      <a:r>
                        <a:rPr lang="en-US" sz="1200" b="1" u="none" strike="noStrike" dirty="0" smtClean="0">
                          <a:effectLst/>
                          <a:latin typeface="Arial" panose="020B0604020202020204" pitchFamily="34" charset="0"/>
                          <a:cs typeface="Arial" panose="020B0604020202020204" pitchFamily="34" charset="0"/>
                        </a:rPr>
                        <a:t> de </a:t>
                      </a:r>
                      <a:r>
                        <a:rPr lang="en-US" sz="1200" b="1" u="none" strike="noStrike" dirty="0" err="1" smtClean="0">
                          <a:effectLst/>
                          <a:latin typeface="Arial" panose="020B0604020202020204" pitchFamily="34" charset="0"/>
                          <a:cs typeface="Arial" panose="020B0604020202020204" pitchFamily="34" charset="0"/>
                        </a:rPr>
                        <a:t>risc</a:t>
                      </a:r>
                      <a:r>
                        <a:rPr lang="en-US" sz="1200" b="1" u="none" strike="noStrike" dirty="0" smtClean="0">
                          <a:effectLst/>
                          <a:latin typeface="Arial" panose="020B0604020202020204" pitchFamily="34" charset="0"/>
                          <a:cs typeface="Arial" panose="020B0604020202020204" pitchFamily="34" charset="0"/>
                        </a:rPr>
                        <a:t> </a:t>
                      </a:r>
                      <a:endParaRPr lang="en-US" sz="1200" b="1" i="0" u="none" strike="noStrike" dirty="0" smtClean="0">
                        <a:solidFill>
                          <a:srgbClr val="000000"/>
                        </a:solidFill>
                        <a:effectLst/>
                        <a:latin typeface="Arial" panose="020B0604020202020204" pitchFamily="34" charset="0"/>
                        <a:cs typeface="Arial" panose="020B0604020202020204" pitchFamily="34" charset="0"/>
                      </a:endParaRPr>
                    </a:p>
                    <a:p>
                      <a:pPr algn="l" rtl="0" fontAlgn="ctr"/>
                      <a:endParaRPr lang="en-US" sz="1200" b="0" i="0" u="none" strike="noStrike" dirty="0">
                        <a:solidFill>
                          <a:srgbClr val="000000"/>
                        </a:solidFill>
                        <a:effectLst/>
                        <a:latin typeface="Calibri"/>
                      </a:endParaRPr>
                    </a:p>
                    <a:p>
                      <a:pPr algn="l" rtl="0" fontAlgn="ctr"/>
                      <a:r>
                        <a:rPr lang="en-US" sz="1200" u="none" strike="noStrike" dirty="0">
                          <a:effectLst/>
                        </a:rPr>
                        <a:t> </a:t>
                      </a:r>
                      <a:endParaRPr lang="en-US" sz="1200" b="0" i="0" u="none" strike="noStrike" dirty="0">
                        <a:solidFill>
                          <a:srgbClr val="000000"/>
                        </a:solidFill>
                        <a:effectLst/>
                        <a:latin typeface="Calibri"/>
                      </a:endParaRPr>
                    </a:p>
                  </a:txBody>
                  <a:tcPr marL="1306" marR="1306" marT="1306" marB="0" anchor="ctr"/>
                </a:tc>
              </a:tr>
              <a:tr h="49205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 </a:t>
                      </a:r>
                      <a:r>
                        <a:rPr lang="en-US" sz="1200" u="none" strike="noStrike" dirty="0" err="1" smtClean="0">
                          <a:effectLst/>
                        </a:rPr>
                        <a:t>Coloana</a:t>
                      </a:r>
                      <a:r>
                        <a:rPr lang="en-US" sz="1200" u="none" strike="noStrike" dirty="0" smtClean="0">
                          <a:effectLst/>
                        </a:rPr>
                        <a:t> 1</a:t>
                      </a:r>
                      <a:endParaRPr lang="en-US" sz="1200" b="0" i="0" u="none" strike="noStrike" dirty="0" smtClean="0">
                        <a:solidFill>
                          <a:srgbClr val="000000"/>
                        </a:solidFill>
                        <a:effectLst/>
                        <a:latin typeface="+mn-lt"/>
                      </a:endParaRPr>
                    </a:p>
                    <a:p>
                      <a:pPr algn="l" fontAlgn="t"/>
                      <a:endParaRPr lang="en-US" sz="1200" b="0" i="0" u="none" strike="noStrike" dirty="0">
                        <a:solidFill>
                          <a:srgbClr val="000000"/>
                        </a:solidFill>
                        <a:effectLst/>
                        <a:latin typeface="Arial"/>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effectLst/>
                        </a:rPr>
                        <a:t>Niv</a:t>
                      </a:r>
                      <a:r>
                        <a:rPr lang="en-US" sz="1200" u="none" strike="noStrike" dirty="0" smtClean="0">
                          <a:effectLst/>
                        </a:rPr>
                        <a:t>. Inf.   Col.</a:t>
                      </a:r>
                      <a:r>
                        <a:rPr lang="en-US" sz="1200" u="none" strike="noStrike" baseline="0" dirty="0" smtClean="0">
                          <a:effectLst/>
                        </a:rPr>
                        <a:t> </a:t>
                      </a:r>
                      <a:r>
                        <a:rPr lang="en-US" sz="1200" u="none" strike="noStrike" dirty="0" smtClean="0">
                          <a:effectLst/>
                        </a:rPr>
                        <a:t>2</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effectLst/>
                        </a:rPr>
                        <a:t>Niv.sup</a:t>
                      </a:r>
                      <a:r>
                        <a:rPr lang="en-US" sz="1200" u="none" strike="noStrike" dirty="0" smtClean="0">
                          <a:effectLst/>
                        </a:rPr>
                        <a:t>. Col.</a:t>
                      </a:r>
                      <a:r>
                        <a:rPr lang="en-US" sz="1200" u="none" strike="noStrike" baseline="0" dirty="0" smtClean="0">
                          <a:effectLst/>
                        </a:rPr>
                        <a:t> </a:t>
                      </a:r>
                      <a:r>
                        <a:rPr lang="en-US" sz="1200" u="none" strike="noStrike" dirty="0" smtClean="0">
                          <a:effectLst/>
                        </a:rPr>
                        <a:t>3</a:t>
                      </a:r>
                      <a:endParaRPr lang="en-US" sz="1200" b="0" i="0" u="none" strike="noStrike" dirty="0" smtClean="0">
                        <a:solidFill>
                          <a:srgbClr val="000000"/>
                        </a:solidFill>
                        <a:effectLst/>
                        <a:latin typeface="+mn-lt"/>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 </a:t>
                      </a:r>
                      <a:r>
                        <a:rPr lang="en-US" sz="1200" u="none" strike="noStrike" dirty="0" err="1" smtClean="0">
                          <a:effectLst/>
                        </a:rPr>
                        <a:t>Coloana</a:t>
                      </a:r>
                      <a:r>
                        <a:rPr lang="en-US" sz="1200" u="none" strike="noStrike" dirty="0" smtClean="0">
                          <a:effectLst/>
                        </a:rPr>
                        <a:t> 1</a:t>
                      </a:r>
                      <a:endParaRPr lang="en-US" sz="1200" b="0" i="0" u="none" strike="noStrike" dirty="0" smtClean="0">
                        <a:solidFill>
                          <a:srgbClr val="000000"/>
                        </a:solidFill>
                        <a:effectLst/>
                        <a:latin typeface="+mn-lt"/>
                      </a:endParaRPr>
                    </a:p>
                    <a:p>
                      <a:pPr algn="l" fontAlgn="t"/>
                      <a:endParaRPr lang="en-US" sz="1200" b="0" i="0" u="none" strike="noStrike" dirty="0">
                        <a:solidFill>
                          <a:srgbClr val="000000"/>
                        </a:solidFill>
                        <a:effectLst/>
                        <a:latin typeface="Arial"/>
                      </a:endParaRPr>
                    </a:p>
                  </a:txBody>
                  <a:tcPr marL="1306" marR="1306" marT="1306" marB="0"/>
                </a:tc>
                <a:tc>
                  <a:txBody>
                    <a:bodyPr/>
                    <a:lstStyle/>
                    <a:p>
                      <a:pPr algn="ctr"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r>
              <a:tr h="174408">
                <a:tc gridSpan="3">
                  <a:txBody>
                    <a:bodyPr/>
                    <a:lstStyle/>
                    <a:p>
                      <a:pPr algn="l" fontAlgn="b"/>
                      <a:r>
                        <a:rPr lang="it-IT" sz="1200" b="1" u="none" strike="noStrike" dirty="0" err="1">
                          <a:effectLst/>
                          <a:latin typeface="Arial" panose="020B0604020202020204" pitchFamily="34" charset="0"/>
                          <a:cs typeface="Arial" panose="020B0604020202020204" pitchFamily="34" charset="0"/>
                        </a:rPr>
                        <a:t>Secțiunea</a:t>
                      </a:r>
                      <a:r>
                        <a:rPr lang="it-IT" sz="1200" b="1" u="none" strike="noStrike" dirty="0">
                          <a:effectLst/>
                          <a:latin typeface="Arial" panose="020B0604020202020204" pitchFamily="34" charset="0"/>
                          <a:cs typeface="Arial" panose="020B0604020202020204" pitchFamily="34" charset="0"/>
                        </a:rPr>
                        <a:t> „H” – PERICOLE PENTRU SĂNĂTATE</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490152">
                <a:tc>
                  <a:txBody>
                    <a:bodyPr/>
                    <a:lstStyle/>
                    <a:p>
                      <a:pPr algn="l" fontAlgn="b"/>
                      <a:r>
                        <a:rPr lang="pt-BR" sz="1400" b="1" u="none" strike="noStrike" dirty="0">
                          <a:solidFill>
                            <a:srgbClr val="FF0000"/>
                          </a:solidFill>
                          <a:effectLst/>
                          <a:latin typeface="Arial" panose="020B0604020202020204" pitchFamily="34" charset="0"/>
                          <a:cs typeface="Arial" panose="020B0604020202020204" pitchFamily="34" charset="0"/>
                        </a:rPr>
                        <a:t>H1</a:t>
                      </a:r>
                      <a:r>
                        <a:rPr lang="pt-BR" sz="1400" u="none" strike="noStrike" dirty="0">
                          <a:effectLst/>
                        </a:rPr>
                        <a:t> </a:t>
                      </a:r>
                      <a:r>
                        <a:rPr lang="pt-BR" sz="1400" b="1" u="none" strike="noStrike" dirty="0">
                          <a:effectLst/>
                          <a:latin typeface="Arial" panose="020B0604020202020204" pitchFamily="34" charset="0"/>
                          <a:cs typeface="Arial" panose="020B0604020202020204" pitchFamily="34" charset="0"/>
                        </a:rPr>
                        <a:t>TOXICITATE ACUTĂ </a:t>
                      </a:r>
                      <a:r>
                        <a:rPr lang="pt-BR" sz="1400" u="none" strike="noStrike" dirty="0">
                          <a:effectLst/>
                          <a:latin typeface="Arial" panose="020B0604020202020204" pitchFamily="34" charset="0"/>
                          <a:cs typeface="Arial" panose="020B0604020202020204" pitchFamily="34" charset="0"/>
                        </a:rPr>
                        <a:t>categoria 1, </a:t>
                      </a:r>
                      <a:r>
                        <a:rPr lang="pt-BR" sz="1400" u="none" strike="noStrike" dirty="0" err="1">
                          <a:effectLst/>
                          <a:latin typeface="Arial" panose="020B0604020202020204" pitchFamily="34" charset="0"/>
                          <a:cs typeface="Arial" panose="020B0604020202020204" pitchFamily="34" charset="0"/>
                        </a:rPr>
                        <a:t>toate</a:t>
                      </a:r>
                      <a:r>
                        <a:rPr lang="pt-BR" sz="1400" u="none" strike="noStrike" dirty="0">
                          <a:effectLst/>
                          <a:latin typeface="Arial" panose="020B0604020202020204" pitchFamily="34" charset="0"/>
                          <a:cs typeface="Arial" panose="020B0604020202020204" pitchFamily="34" charset="0"/>
                        </a:rPr>
                        <a:t> </a:t>
                      </a:r>
                      <a:r>
                        <a:rPr lang="pt-BR" sz="1400" u="none" strike="noStrike" dirty="0" err="1">
                          <a:effectLst/>
                          <a:latin typeface="Arial" panose="020B0604020202020204" pitchFamily="34" charset="0"/>
                          <a:cs typeface="Arial" panose="020B0604020202020204" pitchFamily="34" charset="0"/>
                        </a:rPr>
                        <a:t>căile</a:t>
                      </a:r>
                      <a:r>
                        <a:rPr lang="pt-BR" sz="1400" u="none" strike="noStrike" dirty="0">
                          <a:effectLst/>
                          <a:latin typeface="Arial" panose="020B0604020202020204" pitchFamily="34" charset="0"/>
                          <a:cs typeface="Arial" panose="020B0604020202020204" pitchFamily="34" charset="0"/>
                        </a:rPr>
                        <a:t> de </a:t>
                      </a:r>
                      <a:r>
                        <a:rPr lang="pt-BR" sz="1400" u="none" strike="noStrike" dirty="0" err="1">
                          <a:effectLst/>
                          <a:latin typeface="Arial" panose="020B0604020202020204" pitchFamily="34" charset="0"/>
                          <a:cs typeface="Arial" panose="020B0604020202020204" pitchFamily="34" charset="0"/>
                        </a:rPr>
                        <a:t>expunere</a:t>
                      </a:r>
                      <a:endParaRPr lang="pt-BR"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400" u="none" strike="noStrike" dirty="0">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400" u="none" strike="noStrike" dirty="0">
                          <a:effectLst/>
                        </a:rPr>
                        <a:t>1. FOARTE TOXICE </a:t>
                      </a:r>
                      <a:endParaRPr lang="en-US" sz="1400" b="0" i="0" u="none" strike="noStrike" dirty="0">
                        <a:solidFill>
                          <a:srgbClr val="000000"/>
                        </a:solidFill>
                        <a:effectLst/>
                        <a:latin typeface="Calibri"/>
                      </a:endParaRPr>
                    </a:p>
                  </a:txBody>
                  <a:tcPr marL="1306" marR="1306" marT="1306" marB="0" anchor="b"/>
                </a:tc>
                <a:tc>
                  <a:txBody>
                    <a:bodyPr/>
                    <a:lstStyle/>
                    <a:p>
                      <a:pPr algn="l" fontAlgn="b"/>
                      <a:r>
                        <a:rPr lang="pt-BR" sz="1400" b="1" u="none" strike="noStrike" dirty="0">
                          <a:solidFill>
                            <a:srgbClr val="FF0000"/>
                          </a:solidFill>
                          <a:effectLst/>
                        </a:rPr>
                        <a:t>R26; R27; R28, si in </a:t>
                      </a:r>
                      <a:r>
                        <a:rPr lang="pt-BR" sz="1400" b="1" u="none" strike="noStrike" dirty="0" smtClean="0">
                          <a:solidFill>
                            <a:srgbClr val="FF0000"/>
                          </a:solidFill>
                          <a:effectLst/>
                        </a:rPr>
                        <a:t>comb.cu </a:t>
                      </a:r>
                      <a:r>
                        <a:rPr lang="pt-BR" sz="1400" b="1" u="none" strike="noStrike" dirty="0">
                          <a:solidFill>
                            <a:srgbClr val="FF0000"/>
                          </a:solidFill>
                          <a:effectLst/>
                        </a:rPr>
                        <a:t>R39</a:t>
                      </a:r>
                      <a:endParaRPr lang="pt-BR" sz="1400" b="1" i="0" u="none" strike="noStrike" dirty="0">
                        <a:solidFill>
                          <a:srgbClr val="FF0000"/>
                        </a:solidFill>
                        <a:effectLst/>
                        <a:latin typeface="Calibri"/>
                      </a:endParaRPr>
                    </a:p>
                  </a:txBody>
                  <a:tcPr marL="1306" marR="1306" marT="1306" marB="0" anchor="b"/>
                </a:tc>
              </a:tr>
              <a:tr h="764760">
                <a:tc>
                  <a:txBody>
                    <a:bodyPr/>
                    <a:lstStyle/>
                    <a:p>
                      <a:pPr algn="l" fontAlgn="b"/>
                      <a:r>
                        <a:rPr lang="vi-VN" sz="1400" b="1" u="none" strike="noStrike" dirty="0">
                          <a:solidFill>
                            <a:srgbClr val="FF0000"/>
                          </a:solidFill>
                          <a:effectLst/>
                          <a:latin typeface="Arial" panose="020B0604020202020204" pitchFamily="34" charset="0"/>
                          <a:cs typeface="Arial" panose="020B0604020202020204" pitchFamily="34" charset="0"/>
                        </a:rPr>
                        <a:t>H2</a:t>
                      </a:r>
                      <a:r>
                        <a:rPr lang="vi-VN" sz="1400" b="1" u="none" strike="noStrike" dirty="0">
                          <a:effectLst/>
                          <a:latin typeface="Arial" panose="020B0604020202020204" pitchFamily="34" charset="0"/>
                          <a:cs typeface="Arial" panose="020B0604020202020204" pitchFamily="34" charset="0"/>
                        </a:rPr>
                        <a:t> TOXICITATE ACUTĂ </a:t>
                      </a:r>
                      <a:r>
                        <a:rPr lang="vi-VN" sz="1400" u="none" strike="noStrike" dirty="0">
                          <a:effectLst/>
                        </a:rPr>
                        <a:t>— Categoria 2, toate căile de expunere — Categoria 3, căi de expunere – prin inhalare (a se vedea nota 7)</a:t>
                      </a:r>
                      <a:endParaRPr lang="vi-VN" sz="1400" b="0" i="0" u="none" strike="noStrike" dirty="0">
                        <a:solidFill>
                          <a:srgbClr val="000000"/>
                        </a:solidFill>
                        <a:effectLst/>
                        <a:latin typeface="Calibri"/>
                      </a:endParaRPr>
                    </a:p>
                  </a:txBody>
                  <a:tcPr marL="1306" marR="1306" marT="1306" marB="0" anchor="b"/>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      50</a:t>
                      </a:r>
                      <a:r>
                        <a:rPr lang="en-US" sz="1400" u="none" strike="noStrike" dirty="0">
                          <a:effectLst/>
                          <a:latin typeface="Arial" panose="020B0604020202020204" pitchFamily="34" charset="0"/>
                          <a:cs typeface="Arial" panose="020B0604020202020204" pitchFamily="34" charset="0"/>
                        </a:rPr>
                        <a:t/>
                      </a:r>
                      <a:br>
                        <a:rPr lang="en-US" sz="1400" u="none" strike="noStrike" dirty="0">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400" u="none" strike="noStrike" dirty="0">
                          <a:effectLst/>
                        </a:rPr>
                        <a:t>2. TOXICE </a:t>
                      </a:r>
                      <a:endParaRPr lang="en-US" sz="1400" b="0" i="0" u="none" strike="noStrike" dirty="0">
                        <a:solidFill>
                          <a:srgbClr val="000000"/>
                        </a:solidFill>
                        <a:effectLst/>
                        <a:latin typeface="Calibri"/>
                      </a:endParaRPr>
                    </a:p>
                  </a:txBody>
                  <a:tcPr marL="1306" marR="1306" marT="1306" marB="0" anchor="b"/>
                </a:tc>
                <a:tc>
                  <a:txBody>
                    <a:bodyPr/>
                    <a:lstStyle/>
                    <a:p>
                      <a:pPr algn="l" fontAlgn="b"/>
                      <a:r>
                        <a:rPr lang="pt-BR" sz="1400" b="1" u="none" strike="noStrike" dirty="0">
                          <a:solidFill>
                            <a:srgbClr val="FF0000"/>
                          </a:solidFill>
                          <a:effectLst/>
                        </a:rPr>
                        <a:t>R23; R24; R25; si in </a:t>
                      </a:r>
                      <a:r>
                        <a:rPr lang="pt-BR" sz="1400" b="1" u="none" strike="noStrike" dirty="0" err="1">
                          <a:solidFill>
                            <a:srgbClr val="FF0000"/>
                          </a:solidFill>
                          <a:effectLst/>
                        </a:rPr>
                        <a:t>combinatie</a:t>
                      </a:r>
                      <a:r>
                        <a:rPr lang="pt-BR" sz="1400" b="1" u="none" strike="noStrike" dirty="0">
                          <a:solidFill>
                            <a:srgbClr val="FF0000"/>
                          </a:solidFill>
                          <a:effectLst/>
                        </a:rPr>
                        <a:t> cu R39 </a:t>
                      </a:r>
                      <a:r>
                        <a:rPr lang="pt-BR" sz="1400" b="1" u="none" strike="noStrike" dirty="0" err="1">
                          <a:solidFill>
                            <a:srgbClr val="FF0000"/>
                          </a:solidFill>
                          <a:effectLst/>
                        </a:rPr>
                        <a:t>sau</a:t>
                      </a:r>
                      <a:r>
                        <a:rPr lang="pt-BR" sz="1400" b="1" u="none" strike="noStrike" dirty="0">
                          <a:solidFill>
                            <a:srgbClr val="FF0000"/>
                          </a:solidFill>
                          <a:effectLst/>
                        </a:rPr>
                        <a:t> R48</a:t>
                      </a:r>
                      <a:endParaRPr lang="pt-BR" sz="1400" b="1" i="0" u="none" strike="noStrike" dirty="0">
                        <a:solidFill>
                          <a:srgbClr val="FF0000"/>
                        </a:solidFill>
                        <a:effectLst/>
                        <a:latin typeface="Calibri"/>
                      </a:endParaRPr>
                    </a:p>
                  </a:txBody>
                  <a:tcPr marL="1306" marR="1306" marT="1306" marB="0" anchor="b"/>
                </a:tc>
              </a:tr>
              <a:tr h="573863">
                <a:tc>
                  <a:txBody>
                    <a:body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H3</a:t>
                      </a:r>
                      <a:r>
                        <a:rPr lang="en-US" sz="1400" u="none" strike="noStrike" dirty="0">
                          <a:solidFill>
                            <a:srgbClr val="0070C0"/>
                          </a:solidFill>
                          <a:effectLst/>
                        </a:rPr>
                        <a:t> STOT </a:t>
                      </a:r>
                      <a:r>
                        <a:rPr lang="en-US" sz="1400" u="none" strike="noStrike" dirty="0" err="1" smtClean="0">
                          <a:solidFill>
                            <a:srgbClr val="0070C0"/>
                          </a:solidFill>
                          <a:effectLst/>
                          <a:latin typeface="Arial" panose="020B0604020202020204" pitchFamily="34" charset="0"/>
                          <a:cs typeface="Arial" panose="020B0604020202020204" pitchFamily="34" charset="0"/>
                        </a:rPr>
                        <a:t>toxicitate</a:t>
                      </a:r>
                      <a:r>
                        <a:rPr lang="en-US" sz="1400" u="none" strike="noStrike" dirty="0" smtClean="0">
                          <a:solidFill>
                            <a:srgbClr val="0070C0"/>
                          </a:solidFill>
                          <a:effectLst/>
                          <a:latin typeface="Arial" panose="020B0604020202020204" pitchFamily="34" charset="0"/>
                          <a:cs typeface="Arial" panose="020B0604020202020204" pitchFamily="34" charset="0"/>
                        </a:rPr>
                        <a:t> </a:t>
                      </a:r>
                      <a:r>
                        <a:rPr lang="en-US" sz="1400" u="none" strike="noStrike" dirty="0" err="1" smtClean="0">
                          <a:solidFill>
                            <a:srgbClr val="0070C0"/>
                          </a:solidFill>
                          <a:effectLst/>
                          <a:latin typeface="Arial" panose="020B0604020202020204" pitchFamily="34" charset="0"/>
                          <a:cs typeface="Arial" panose="020B0604020202020204" pitchFamily="34" charset="0"/>
                        </a:rPr>
                        <a:t>asupra</a:t>
                      </a:r>
                      <a:r>
                        <a:rPr lang="en-US" sz="1400" u="none" strike="noStrike" dirty="0" smtClean="0">
                          <a:solidFill>
                            <a:srgbClr val="0070C0"/>
                          </a:solidFill>
                          <a:effectLst/>
                          <a:latin typeface="Arial" panose="020B0604020202020204" pitchFamily="34" charset="0"/>
                          <a:cs typeface="Arial" panose="020B0604020202020204" pitchFamily="34" charset="0"/>
                        </a:rPr>
                        <a:t> </a:t>
                      </a:r>
                      <a:r>
                        <a:rPr lang="en-US" sz="1400" u="none" strike="noStrike" dirty="0" err="1" smtClean="0">
                          <a:solidFill>
                            <a:srgbClr val="0070C0"/>
                          </a:solidFill>
                          <a:effectLst/>
                          <a:latin typeface="Arial" panose="020B0604020202020204" pitchFamily="34" charset="0"/>
                          <a:cs typeface="Arial" panose="020B0604020202020204" pitchFamily="34" charset="0"/>
                        </a:rPr>
                        <a:t>unui</a:t>
                      </a:r>
                      <a:r>
                        <a:rPr lang="en-US" sz="1400" u="none" strike="noStrike" dirty="0" smtClean="0">
                          <a:solidFill>
                            <a:srgbClr val="0070C0"/>
                          </a:solidFill>
                          <a:effectLst/>
                          <a:latin typeface="Arial" panose="020B0604020202020204" pitchFamily="34" charset="0"/>
                          <a:cs typeface="Arial" panose="020B0604020202020204" pitchFamily="34" charset="0"/>
                        </a:rPr>
                        <a:t> organ </a:t>
                      </a:r>
                      <a:r>
                        <a:rPr lang="en-US" sz="1400" u="none" strike="noStrike" dirty="0" err="1" smtClean="0">
                          <a:solidFill>
                            <a:srgbClr val="0070C0"/>
                          </a:solidFill>
                          <a:effectLst/>
                          <a:latin typeface="Arial" panose="020B0604020202020204" pitchFamily="34" charset="0"/>
                          <a:cs typeface="Arial" panose="020B0604020202020204" pitchFamily="34" charset="0"/>
                        </a:rPr>
                        <a:t>țintă</a:t>
                      </a:r>
                      <a:r>
                        <a:rPr lang="en-US" sz="1400" u="none" strike="noStrike" dirty="0" smtClean="0">
                          <a:solidFill>
                            <a:srgbClr val="0070C0"/>
                          </a:solidFill>
                          <a:effectLst/>
                          <a:latin typeface="Arial" panose="020B0604020202020204" pitchFamily="34" charset="0"/>
                          <a:cs typeface="Arial" panose="020B0604020202020204" pitchFamily="34" charset="0"/>
                        </a:rPr>
                        <a:t> specific – </a:t>
                      </a:r>
                      <a:r>
                        <a:rPr lang="en-US" sz="1400" u="none" strike="noStrike" dirty="0" err="1" smtClean="0">
                          <a:solidFill>
                            <a:srgbClr val="0070C0"/>
                          </a:solidFill>
                          <a:effectLst/>
                          <a:latin typeface="Arial" panose="020B0604020202020204" pitchFamily="34" charset="0"/>
                          <a:cs typeface="Arial" panose="020B0604020202020204" pitchFamily="34" charset="0"/>
                        </a:rPr>
                        <a:t>expunere</a:t>
                      </a:r>
                      <a:r>
                        <a:rPr lang="en-US" sz="1400" u="none" strike="noStrike" dirty="0" smtClean="0">
                          <a:solidFill>
                            <a:srgbClr val="0070C0"/>
                          </a:solidFill>
                          <a:effectLst/>
                          <a:latin typeface="Arial" panose="020B0604020202020204" pitchFamily="34" charset="0"/>
                          <a:cs typeface="Arial" panose="020B0604020202020204" pitchFamily="34" charset="0"/>
                        </a:rPr>
                        <a:t> </a:t>
                      </a:r>
                      <a:r>
                        <a:rPr lang="en-US" sz="1400" u="none" strike="noStrike" dirty="0" err="1" smtClean="0">
                          <a:solidFill>
                            <a:srgbClr val="0070C0"/>
                          </a:solidFill>
                          <a:effectLst/>
                          <a:latin typeface="Arial" panose="020B0604020202020204" pitchFamily="34" charset="0"/>
                          <a:cs typeface="Arial" panose="020B0604020202020204" pitchFamily="34" charset="0"/>
                        </a:rPr>
                        <a:t>singulară</a:t>
                      </a:r>
                      <a:r>
                        <a:rPr lang="en-US" sz="1400" u="none" strike="noStrike" dirty="0" smtClean="0">
                          <a:solidFill>
                            <a:srgbClr val="0070C0"/>
                          </a:solidFill>
                          <a:effectLst/>
                        </a:rPr>
                        <a:t> </a:t>
                      </a:r>
                      <a:r>
                        <a:rPr lang="en-US" sz="1400" b="1" u="none" strike="noStrike" dirty="0">
                          <a:solidFill>
                            <a:srgbClr val="0070C0"/>
                          </a:solidFill>
                          <a:effectLst/>
                          <a:latin typeface="Arial" panose="020B0604020202020204" pitchFamily="34" charset="0"/>
                          <a:cs typeface="Arial" panose="020B0604020202020204" pitchFamily="34" charset="0"/>
                        </a:rPr>
                        <a:t>STOT SE </a:t>
                      </a:r>
                      <a:r>
                        <a:rPr lang="en-US" sz="1400" u="none" strike="noStrike" dirty="0" err="1">
                          <a:solidFill>
                            <a:srgbClr val="0070C0"/>
                          </a:solidFill>
                          <a:effectLst/>
                          <a:latin typeface="Arial" panose="020B0604020202020204" pitchFamily="34" charset="0"/>
                          <a:cs typeface="Arial" panose="020B0604020202020204" pitchFamily="34" charset="0"/>
                        </a:rPr>
                        <a:t>categoria</a:t>
                      </a:r>
                      <a:r>
                        <a:rPr lang="en-US" sz="1400" u="none" strike="noStrike" dirty="0">
                          <a:solidFill>
                            <a:srgbClr val="0070C0"/>
                          </a:solidFill>
                          <a:effectLst/>
                          <a:latin typeface="Arial" panose="020B0604020202020204" pitchFamily="34" charset="0"/>
                          <a:cs typeface="Arial" panose="020B0604020202020204" pitchFamily="34" charset="0"/>
                        </a:rPr>
                        <a:t> 1</a:t>
                      </a:r>
                      <a:endParaRPr lang="en-US" sz="1400" b="0" i="0" u="none" strike="noStrike" dirty="0">
                        <a:solidFill>
                          <a:srgbClr val="0070C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       50</a:t>
                      </a:r>
                      <a:r>
                        <a:rPr lang="en-US" sz="1400" u="none" strike="noStrike" dirty="0">
                          <a:effectLst/>
                          <a:latin typeface="Arial" panose="020B0604020202020204" pitchFamily="34" charset="0"/>
                          <a:cs typeface="Arial" panose="020B0604020202020204" pitchFamily="34" charset="0"/>
                        </a:rPr>
                        <a:t/>
                      </a:r>
                      <a:br>
                        <a:rPr lang="en-US" sz="1400" u="none" strike="noStrike" dirty="0">
                          <a:effectLst/>
                          <a:latin typeface="Arial" panose="020B0604020202020204" pitchFamily="34" charset="0"/>
                          <a:cs typeface="Arial" panose="020B0604020202020204" pitchFamily="34" charset="0"/>
                        </a:rPr>
                      </a:b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200</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1306" marR="1306" marT="1306"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1306" marR="1306" marT="1306" marB="0" anchor="b"/>
                </a:tc>
              </a:tr>
              <a:tr h="203270">
                <a:tc>
                  <a:txBody>
                    <a:bodyPr/>
                    <a:lstStyle/>
                    <a:p>
                      <a:pPr algn="l" fontAlgn="b"/>
                      <a:r>
                        <a:rPr lang="en-US" sz="1400" b="1" u="none" strike="noStrike" dirty="0" err="1">
                          <a:effectLst/>
                          <a:latin typeface="Arial" panose="020B0604020202020204" pitchFamily="34" charset="0"/>
                          <a:cs typeface="Arial" panose="020B0604020202020204" pitchFamily="34" charset="0"/>
                        </a:rPr>
                        <a:t>Secțiunea</a:t>
                      </a:r>
                      <a:r>
                        <a:rPr lang="en-US" sz="1400" b="1" u="none" strike="noStrike" dirty="0">
                          <a:effectLst/>
                          <a:latin typeface="Arial" panose="020B0604020202020204" pitchFamily="34" charset="0"/>
                          <a:cs typeface="Arial" panose="020B0604020202020204" pitchFamily="34" charset="0"/>
                        </a:rPr>
                        <a:t> „P” – PERICOLE FIZICE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1433475">
                <a:tc>
                  <a:txBody>
                    <a:bodyPr/>
                    <a:lstStyle/>
                    <a:p>
                      <a:pPr algn="l" fontAlgn="b"/>
                      <a:r>
                        <a:rPr lang="vi-VN" sz="1400" b="1" u="none" strike="noStrike" dirty="0" smtClean="0">
                          <a:solidFill>
                            <a:srgbClr val="FF0000"/>
                          </a:solidFill>
                          <a:effectLst/>
                        </a:rPr>
                        <a:t>P1a </a:t>
                      </a:r>
                      <a:r>
                        <a:rPr lang="vi-VN" sz="1400" b="1" u="none" strike="noStrike" dirty="0">
                          <a:solidFill>
                            <a:srgbClr val="FF0000"/>
                          </a:solidFill>
                          <a:effectLst/>
                        </a:rPr>
                        <a:t>EXPLOZIVI </a:t>
                      </a:r>
                      <a:r>
                        <a:rPr lang="vi-VN" sz="1400" u="none" strike="noStrike" dirty="0" smtClean="0">
                          <a:effectLst/>
                        </a:rPr>
                        <a:t>( </a:t>
                      </a:r>
                      <a:r>
                        <a:rPr lang="vi-VN" sz="1400" u="none" strike="noStrike" dirty="0">
                          <a:effectLst/>
                        </a:rPr>
                        <a:t>nota 8) — Explozivi instabili; sau — Explozivi, diviziunea 1.1, 1.2, 1.3, 1.5 sau 1.6; sau — Substanțe sau amestecuri având proprietăți explozive în conformitate cu metoda A.14 din </a:t>
                      </a:r>
                      <a:r>
                        <a:rPr lang="vi-VN" sz="1400" u="none" strike="noStrike" dirty="0" smtClean="0">
                          <a:effectLst/>
                        </a:rPr>
                        <a:t>Reg</a:t>
                      </a:r>
                      <a:r>
                        <a:rPr lang="en-US" sz="1400" u="none" strike="noStrike" dirty="0" smtClean="0">
                          <a:effectLst/>
                        </a:rPr>
                        <a:t>.</a:t>
                      </a:r>
                      <a:r>
                        <a:rPr lang="vi-VN" sz="1400" u="none" strike="noStrike" dirty="0" smtClean="0">
                          <a:effectLst/>
                        </a:rPr>
                        <a:t>(CE</a:t>
                      </a:r>
                      <a:r>
                        <a:rPr lang="vi-VN" sz="1400" u="none" strike="noStrike" dirty="0">
                          <a:effectLst/>
                        </a:rPr>
                        <a:t>) nr. 440/2008 </a:t>
                      </a:r>
                      <a:r>
                        <a:rPr lang="vi-VN" sz="1400" u="none" strike="noStrike" dirty="0" smtClean="0">
                          <a:effectLst/>
                        </a:rPr>
                        <a:t>(nota </a:t>
                      </a:r>
                      <a:r>
                        <a:rPr lang="vi-VN" sz="1400" u="none" strike="noStrike" dirty="0">
                          <a:effectLst/>
                        </a:rPr>
                        <a:t>9) și care nu fac parte din clasele de pericol peroxizi organici sau substanțe și amestecuri autoreactive</a:t>
                      </a:r>
                      <a:endParaRPr lang="vi-VN" sz="1400" b="0" i="0" u="none" strike="noStrike" dirty="0">
                        <a:solidFill>
                          <a:srgbClr val="000000"/>
                        </a:solidFill>
                        <a:effectLst/>
                        <a:latin typeface="Calibri"/>
                      </a:endParaRPr>
                    </a:p>
                  </a:txBody>
                  <a:tcPr marL="1306" marR="1306" marT="1306" marB="0" anchor="b"/>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      10</a:t>
                      </a:r>
                      <a:r>
                        <a:rPr lang="en-US" sz="1400" u="none" strike="noStrike" dirty="0">
                          <a:effectLst/>
                          <a:latin typeface="Arial" panose="020B0604020202020204" pitchFamily="34" charset="0"/>
                          <a:cs typeface="Arial" panose="020B0604020202020204" pitchFamily="34" charset="0"/>
                        </a:rPr>
                        <a:t/>
                      </a:r>
                      <a:br>
                        <a:rPr lang="en-US" sz="1400" u="none" strike="noStrike" dirty="0">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200" u="none" strike="noStrike" dirty="0" smtClean="0">
                          <a:effectLst/>
                          <a:latin typeface="Arial" panose="020B0604020202020204" pitchFamily="34" charset="0"/>
                          <a:cs typeface="Arial" panose="020B0604020202020204" pitchFamily="34" charset="0"/>
                        </a:rPr>
                        <a:t>5. </a:t>
                      </a:r>
                      <a:r>
                        <a:rPr lang="vi-VN" sz="1200" u="none" strike="noStrike" dirty="0">
                          <a:effectLst/>
                          <a:latin typeface="Arial" panose="020B0604020202020204" pitchFamily="34" charset="0"/>
                          <a:cs typeface="Arial" panose="020B0604020202020204" pitchFamily="34" charset="0"/>
                        </a:rPr>
                        <a:t>EXPLOZIBILI </a:t>
                      </a:r>
                      <a:r>
                        <a:rPr lang="vi-VN" sz="1200" u="none" strike="noStrike" dirty="0" smtClean="0">
                          <a:effectLst/>
                          <a:latin typeface="Arial" panose="020B0604020202020204" pitchFamily="34" charset="0"/>
                          <a:cs typeface="Arial" panose="020B0604020202020204" pitchFamily="34" charset="0"/>
                        </a:rPr>
                        <a:t>(nota 2)</a:t>
                      </a:r>
                      <a:r>
                        <a:rPr lang="en-US" sz="1200" u="none" strike="noStrike" dirty="0" smtClean="0">
                          <a:effectLst/>
                          <a:latin typeface="Arial" panose="020B0604020202020204" pitchFamily="34" charset="0"/>
                          <a:cs typeface="Arial" panose="020B0604020202020204" pitchFamily="34" charset="0"/>
                        </a:rPr>
                        <a:t>I</a:t>
                      </a:r>
                      <a:r>
                        <a:rPr lang="vi-VN" sz="1200" u="none" strike="noStrike" dirty="0" smtClean="0">
                          <a:effectLst/>
                          <a:latin typeface="Arial" panose="020B0604020202020204" pitchFamily="34" charset="0"/>
                          <a:cs typeface="Arial" panose="020B0604020202020204" pitchFamily="34" charset="0"/>
                        </a:rPr>
                        <a:t>n </a:t>
                      </a:r>
                      <a:r>
                        <a:rPr lang="vi-VN" sz="1200" u="none" strike="noStrike" dirty="0">
                          <a:effectLst/>
                          <a:latin typeface="Arial" panose="020B0604020202020204" pitchFamily="34" charset="0"/>
                          <a:cs typeface="Arial" panose="020B0604020202020204" pitchFamily="34" charset="0"/>
                        </a:rPr>
                        <a:t>cazul în care substanța, preparatul sau </a:t>
                      </a:r>
                      <a:r>
                        <a:rPr lang="vi-VN" sz="1200" u="none" strike="noStrike" dirty="0" smtClean="0">
                          <a:effectLst/>
                          <a:latin typeface="Arial" panose="020B0604020202020204" pitchFamily="34" charset="0"/>
                          <a:cs typeface="Arial" panose="020B0604020202020204" pitchFamily="34" charset="0"/>
                        </a:rPr>
                        <a:t>obiectul</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se </a:t>
                      </a:r>
                      <a:r>
                        <a:rPr lang="vi-VN" sz="1200" u="none" strike="noStrike" dirty="0">
                          <a:effectLst/>
                          <a:latin typeface="Arial" panose="020B0604020202020204" pitchFamily="34" charset="0"/>
                          <a:cs typeface="Arial" panose="020B0604020202020204" pitchFamily="34" charset="0"/>
                        </a:rPr>
                        <a:t>încadrează la diviziunile 1.1, 1.2, 1.3, 1.5 </a:t>
                      </a:r>
                      <a:r>
                        <a:rPr lang="vi-VN" sz="1200" u="none" strike="noStrike" dirty="0" smtClean="0">
                          <a:effectLst/>
                          <a:latin typeface="Arial" panose="020B0604020202020204" pitchFamily="34" charset="0"/>
                          <a:cs typeface="Arial" panose="020B0604020202020204" pitchFamily="34" charset="0"/>
                        </a:rPr>
                        <a:t>sau</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1.6 </a:t>
                      </a:r>
                      <a:r>
                        <a:rPr lang="vi-VN" sz="1200" u="none" strike="noStrike" dirty="0">
                          <a:effectLst/>
                          <a:latin typeface="Arial" panose="020B0604020202020204" pitchFamily="34" charset="0"/>
                          <a:cs typeface="Arial" panose="020B0604020202020204" pitchFamily="34" charset="0"/>
                        </a:rPr>
                        <a:t>din acordul ADR/ONU sau în frazele de </a:t>
                      </a:r>
                      <a:r>
                        <a:rPr lang="vi-VN" sz="1200" u="none" strike="noStrike" dirty="0" smtClean="0">
                          <a:effectLst/>
                          <a:latin typeface="Arial" panose="020B0604020202020204" pitchFamily="34" charset="0"/>
                          <a:cs typeface="Arial" panose="020B0604020202020204" pitchFamily="34" charset="0"/>
                        </a:rPr>
                        <a:t>risc</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R2 </a:t>
                      </a:r>
                      <a:r>
                        <a:rPr lang="vi-VN" sz="1200" u="none" strike="noStrike" dirty="0">
                          <a:effectLst/>
                          <a:latin typeface="Arial" panose="020B0604020202020204" pitchFamily="34" charset="0"/>
                          <a:cs typeface="Arial" panose="020B0604020202020204" pitchFamily="34" charset="0"/>
                        </a:rPr>
                        <a:t>sau R3</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400" b="1" u="none" strike="noStrike" dirty="0" smtClean="0">
                          <a:solidFill>
                            <a:srgbClr val="FF0000"/>
                          </a:solidFill>
                          <a:effectLst/>
                          <a:latin typeface="Arial" panose="020B0604020202020204" pitchFamily="34" charset="0"/>
                          <a:cs typeface="Arial" panose="020B0604020202020204" pitchFamily="34" charset="0"/>
                        </a:rPr>
                        <a:t>R2;</a:t>
                      </a:r>
                      <a:r>
                        <a:rPr lang="en-US" sz="1400" b="1" u="none" strike="noStrike" baseline="0" dirty="0" smtClean="0">
                          <a:solidFill>
                            <a:srgbClr val="FF0000"/>
                          </a:solidFill>
                          <a:effectLst/>
                          <a:latin typeface="Arial" panose="020B0604020202020204" pitchFamily="34" charset="0"/>
                          <a:cs typeface="Arial" panose="020B0604020202020204" pitchFamily="34" charset="0"/>
                        </a:rPr>
                        <a:t> </a:t>
                      </a:r>
                      <a:r>
                        <a:rPr lang="en-US" sz="1400" b="1" u="none" strike="noStrike" dirty="0" smtClean="0">
                          <a:solidFill>
                            <a:srgbClr val="FF0000"/>
                          </a:solidFill>
                          <a:effectLst/>
                          <a:latin typeface="Arial" panose="020B0604020202020204" pitchFamily="34" charset="0"/>
                          <a:cs typeface="Arial" panose="020B0604020202020204" pitchFamily="34" charset="0"/>
                        </a:rPr>
                        <a:t>R3</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r>
              <a:tr h="867093">
                <a:tc>
                  <a:txBody>
                    <a:bodyPr/>
                    <a:lstStyle/>
                    <a:p>
                      <a:pPr algn="l" fontAlgn="b"/>
                      <a:r>
                        <a:rPr lang="it-IT" sz="1400" b="1" u="none" strike="noStrike" dirty="0">
                          <a:solidFill>
                            <a:srgbClr val="FF0000"/>
                          </a:solidFill>
                          <a:effectLst/>
                          <a:latin typeface="Arial" panose="020B0604020202020204" pitchFamily="34" charset="0"/>
                          <a:cs typeface="Arial" panose="020B0604020202020204" pitchFamily="34" charset="0"/>
                        </a:rPr>
                        <a:t>P1b EXPLOZIVI</a:t>
                      </a:r>
                      <a:r>
                        <a:rPr lang="it-IT" sz="1400" b="1" u="none" strike="noStrike" dirty="0">
                          <a:effectLst/>
                          <a:latin typeface="Arial" panose="020B0604020202020204" pitchFamily="34" charset="0"/>
                          <a:cs typeface="Arial" panose="020B0604020202020204" pitchFamily="34" charset="0"/>
                        </a:rPr>
                        <a:t> </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(a se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vedea</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nota 8)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Explozivi</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Diviziunea</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1.4 (a se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vedea</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nota 10)</a:t>
                      </a:r>
                    </a:p>
                  </a:txBody>
                  <a:tcPr marL="1306" marR="1306" marT="1306" marB="0" anchor="b"/>
                </a:tc>
                <a:tc>
                  <a:txBody>
                    <a:bodyPr/>
                    <a:lstStyle/>
                    <a:p>
                      <a:pPr algn="ctr" fontAlgn="ctr"/>
                      <a:r>
                        <a:rPr lang="en-US" sz="1400" u="none" strike="noStrike" dirty="0">
                          <a:effectLst/>
                          <a:latin typeface="Arial" panose="020B0604020202020204" pitchFamily="34" charset="0"/>
                          <a:cs typeface="Arial" panose="020B0604020202020204" pitchFamily="34" charset="0"/>
                        </a:rPr>
                        <a:t>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200" u="none" strike="noStrike" dirty="0">
                          <a:effectLst/>
                          <a:latin typeface="Arial" panose="020B0604020202020204" pitchFamily="34" charset="0"/>
                          <a:cs typeface="Arial" panose="020B0604020202020204" pitchFamily="34" charset="0"/>
                        </a:rPr>
                        <a:t>„4. EXPLOZIBILI </a:t>
                      </a:r>
                      <a:r>
                        <a:rPr lang="vi-VN" sz="1200" u="none" strike="noStrike" dirty="0" smtClean="0">
                          <a:effectLst/>
                          <a:latin typeface="Arial" panose="020B0604020202020204" pitchFamily="34" charset="0"/>
                          <a:cs typeface="Arial" panose="020B0604020202020204" pitchFamily="34" charset="0"/>
                        </a:rPr>
                        <a:t>(nota 2)</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i</a:t>
                      </a:r>
                      <a:r>
                        <a:rPr lang="vi-VN" sz="1200" u="none" strike="noStrike" dirty="0" smtClean="0">
                          <a:effectLst/>
                          <a:latin typeface="Arial" panose="020B0604020202020204" pitchFamily="34" charset="0"/>
                          <a:cs typeface="Arial" panose="020B0604020202020204" pitchFamily="34" charset="0"/>
                        </a:rPr>
                        <a:t>n </a:t>
                      </a:r>
                      <a:r>
                        <a:rPr lang="vi-VN" sz="1200" u="none" strike="noStrike" dirty="0">
                          <a:effectLst/>
                          <a:latin typeface="Arial" panose="020B0604020202020204" pitchFamily="34" charset="0"/>
                          <a:cs typeface="Arial" panose="020B0604020202020204" pitchFamily="34" charset="0"/>
                        </a:rPr>
                        <a:t>cazul în care substanța, preparatul sau </a:t>
                      </a:r>
                      <a:r>
                        <a:rPr lang="vi-VN" sz="1200" u="none" strike="noStrike" dirty="0" smtClean="0">
                          <a:effectLst/>
                          <a:latin typeface="Arial" panose="020B0604020202020204" pitchFamily="34" charset="0"/>
                          <a:cs typeface="Arial" panose="020B0604020202020204" pitchFamily="34" charset="0"/>
                        </a:rPr>
                        <a:t>obiectul</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se </a:t>
                      </a:r>
                      <a:r>
                        <a:rPr lang="vi-VN" sz="1200" u="none" strike="noStrike" dirty="0">
                          <a:effectLst/>
                          <a:latin typeface="Arial" panose="020B0604020202020204" pitchFamily="34" charset="0"/>
                          <a:cs typeface="Arial" panose="020B0604020202020204" pitchFamily="34" charset="0"/>
                        </a:rPr>
                        <a:t>încadrează la diviziunea 1.4 din acordul </a:t>
                      </a:r>
                      <a:r>
                        <a:rPr lang="vi-VN" sz="1200" u="none" strike="noStrike" dirty="0" smtClean="0">
                          <a:effectLst/>
                          <a:latin typeface="Arial" panose="020B0604020202020204" pitchFamily="34" charset="0"/>
                          <a:cs typeface="Arial" panose="020B0604020202020204" pitchFamily="34" charset="0"/>
                        </a:rPr>
                        <a:t>ADR</a:t>
                      </a:r>
                      <a:r>
                        <a:rPr lang="en-US" sz="1200" u="none" strike="noStrike" dirty="0" smtClean="0">
                          <a:effectLst/>
                          <a:latin typeface="Arial" panose="020B0604020202020204" pitchFamily="34" charset="0"/>
                          <a:cs typeface="Arial" panose="020B0604020202020204" pitchFamily="34" charset="0"/>
                        </a:rPr>
                        <a:t>(</a:t>
                      </a:r>
                      <a:r>
                        <a:rPr lang="vi-VN" sz="1200" u="none" strike="noStrike" dirty="0" smtClean="0">
                          <a:effectLst/>
                          <a:latin typeface="Arial" panose="020B0604020202020204" pitchFamily="34" charset="0"/>
                          <a:cs typeface="Arial" panose="020B0604020202020204" pitchFamily="34" charset="0"/>
                        </a:rPr>
                        <a:t>ONU)</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R2</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r>
            </a:tbl>
          </a:graphicData>
        </a:graphic>
      </p:graphicFrame>
      <p:sp>
        <p:nvSpPr>
          <p:cNvPr id="7" name="Rectangle 6"/>
          <p:cNvSpPr/>
          <p:nvPr/>
        </p:nvSpPr>
        <p:spPr>
          <a:xfrm>
            <a:off x="2209800" y="0"/>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5012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2842266"/>
              </p:ext>
            </p:extLst>
          </p:nvPr>
        </p:nvGraphicFramePr>
        <p:xfrm>
          <a:off x="15240" y="838200"/>
          <a:ext cx="8991600" cy="5952742"/>
        </p:xfrm>
        <a:graphic>
          <a:graphicData uri="http://schemas.openxmlformats.org/drawingml/2006/table">
            <a:tbl>
              <a:tblPr>
                <a:tableStyleId>{5C22544A-7EE6-4342-B048-85BDC9FD1C3A}</a:tableStyleId>
              </a:tblPr>
              <a:tblGrid>
                <a:gridCol w="3108960"/>
                <a:gridCol w="569421"/>
                <a:gridCol w="580768"/>
                <a:gridCol w="2525422"/>
                <a:gridCol w="835429"/>
                <a:gridCol w="685800"/>
                <a:gridCol w="685800"/>
              </a:tblGrid>
              <a:tr h="161607">
                <a:tc gridSpan="3">
                  <a:txBody>
                    <a:bodyPr/>
                    <a:lstStyle/>
                    <a:p>
                      <a:pPr algn="l" rtl="0" fontAlgn="ctr"/>
                      <a:r>
                        <a:rPr lang="en-US" sz="1500" b="1" u="none" strike="noStrike" dirty="0" err="1">
                          <a:effectLst/>
                          <a:latin typeface="Arial" panose="020B0604020202020204" pitchFamily="34" charset="0"/>
                          <a:cs typeface="Arial" panose="020B0604020202020204" pitchFamily="34" charset="0"/>
                        </a:rPr>
                        <a:t>Directiva</a:t>
                      </a:r>
                      <a:r>
                        <a:rPr lang="en-US" sz="1500" b="1" u="none" strike="noStrike" dirty="0">
                          <a:effectLst/>
                          <a:latin typeface="Arial" panose="020B0604020202020204" pitchFamily="34" charset="0"/>
                          <a:cs typeface="Arial" panose="020B0604020202020204" pitchFamily="34" charset="0"/>
                        </a:rPr>
                        <a:t> 2012/18/UE  </a:t>
                      </a:r>
                      <a:endParaRPr lang="en-US" sz="15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4">
                  <a:txBody>
                    <a:bodyPr/>
                    <a:lstStyle/>
                    <a:p>
                      <a:pPr algn="l" rtl="0" fontAlgn="ctr"/>
                      <a:r>
                        <a:rPr lang="en-US" sz="1500" b="1" u="none" strike="noStrike" dirty="0" err="1">
                          <a:effectLst/>
                          <a:latin typeface="Arial" panose="020B0604020202020204" pitchFamily="34" charset="0"/>
                          <a:cs typeface="Arial" panose="020B0604020202020204" pitchFamily="34" charset="0"/>
                        </a:rPr>
                        <a:t>Directiva</a:t>
                      </a:r>
                      <a:r>
                        <a:rPr lang="en-US" sz="1500" b="1" u="none" strike="noStrike" dirty="0">
                          <a:effectLst/>
                          <a:latin typeface="Arial" panose="020B0604020202020204" pitchFamily="34" charset="0"/>
                          <a:cs typeface="Arial" panose="020B0604020202020204" pitchFamily="34" charset="0"/>
                        </a:rPr>
                        <a:t> 96/82/CE </a:t>
                      </a:r>
                      <a:r>
                        <a:rPr lang="en-US" sz="1500" b="1" u="none" strike="noStrike" dirty="0" err="1">
                          <a:effectLst/>
                          <a:latin typeface="Arial" panose="020B0604020202020204" pitchFamily="34" charset="0"/>
                          <a:cs typeface="Arial" panose="020B0604020202020204" pitchFamily="34" charset="0"/>
                        </a:rPr>
                        <a:t>modificata</a:t>
                      </a:r>
                      <a:r>
                        <a:rPr lang="en-US" sz="1500" b="1" u="none" strike="noStrike" dirty="0">
                          <a:effectLst/>
                          <a:latin typeface="Arial" panose="020B0604020202020204" pitchFamily="34" charset="0"/>
                          <a:cs typeface="Arial" panose="020B0604020202020204" pitchFamily="34" charset="0"/>
                        </a:rPr>
                        <a:t> de </a:t>
                      </a:r>
                      <a:r>
                        <a:rPr lang="en-US" sz="1500" b="1" u="none" strike="noStrike" dirty="0" err="1">
                          <a:effectLst/>
                          <a:latin typeface="Arial" panose="020B0604020202020204" pitchFamily="34" charset="0"/>
                          <a:cs typeface="Arial" panose="020B0604020202020204" pitchFamily="34" charset="0"/>
                        </a:rPr>
                        <a:t>Directiva</a:t>
                      </a:r>
                      <a:r>
                        <a:rPr lang="en-US" sz="1500" b="1" u="none" strike="noStrike" dirty="0">
                          <a:effectLst/>
                          <a:latin typeface="Arial" panose="020B0604020202020204" pitchFamily="34" charset="0"/>
                          <a:cs typeface="Arial" panose="020B0604020202020204" pitchFamily="34" charset="0"/>
                        </a:rPr>
                        <a:t> 2003/105  </a:t>
                      </a:r>
                      <a:endParaRPr lang="en-US" sz="15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820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u="none" strike="noStrike" dirty="0">
                          <a:effectLst/>
                          <a:latin typeface="Arial" panose="020B0604020202020204" pitchFamily="34" charset="0"/>
                          <a:cs typeface="Arial" panose="020B0604020202020204" pitchFamily="34" charset="0"/>
                        </a:rPr>
                        <a:t> </a:t>
                      </a:r>
                      <a:r>
                        <a:rPr lang="en-US" sz="1500" u="none" strike="noStrike" dirty="0" err="1" smtClean="0">
                          <a:effectLst/>
                          <a:latin typeface="Arial" panose="020B0604020202020204" pitchFamily="34" charset="0"/>
                          <a:cs typeface="Arial" panose="020B0604020202020204" pitchFamily="34" charset="0"/>
                        </a:rPr>
                        <a:t>Coloana</a:t>
                      </a:r>
                      <a:r>
                        <a:rPr lang="en-US" sz="1500" u="none" strike="noStrike" dirty="0" smtClean="0">
                          <a:effectLst/>
                          <a:latin typeface="Arial" panose="020B0604020202020204" pitchFamily="34" charset="0"/>
                          <a:cs typeface="Arial" panose="020B0604020202020204" pitchFamily="34" charset="0"/>
                        </a:rPr>
                        <a:t> 1</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u="none" strike="noStrike" dirty="0" err="1" smtClean="0">
                          <a:effectLst/>
                          <a:latin typeface="Arial" panose="020B0604020202020204" pitchFamily="34" charset="0"/>
                          <a:cs typeface="Arial" panose="020B0604020202020204" pitchFamily="34" charset="0"/>
                        </a:rPr>
                        <a:t>Niv</a:t>
                      </a:r>
                      <a:r>
                        <a:rPr lang="en-US" sz="1500" u="none" strike="noStrike" dirty="0" smtClean="0">
                          <a:effectLst/>
                          <a:latin typeface="Arial" panose="020B0604020202020204" pitchFamily="34" charset="0"/>
                          <a:cs typeface="Arial" panose="020B0604020202020204" pitchFamily="34" charset="0"/>
                        </a:rPr>
                        <a:t>. Inf.   Col.</a:t>
                      </a:r>
                      <a:r>
                        <a:rPr lang="en-US" sz="1500" u="none" strike="noStrike" baseline="0" dirty="0" smtClean="0">
                          <a:effectLst/>
                          <a:latin typeface="Arial" panose="020B0604020202020204" pitchFamily="34" charset="0"/>
                          <a:cs typeface="Arial" panose="020B0604020202020204" pitchFamily="34" charset="0"/>
                        </a:rPr>
                        <a:t> </a:t>
                      </a:r>
                      <a:r>
                        <a:rPr lang="en-US" sz="1500" u="none" strike="noStrike" dirty="0" smtClean="0">
                          <a:effectLst/>
                          <a:latin typeface="Arial" panose="020B0604020202020204" pitchFamily="34" charset="0"/>
                          <a:cs typeface="Arial" panose="020B0604020202020204" pitchFamily="34" charset="0"/>
                        </a:rPr>
                        <a:t>2</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u="none" strike="noStrike" dirty="0" err="1" smtClean="0">
                          <a:effectLst/>
                          <a:latin typeface="Arial" panose="020B0604020202020204" pitchFamily="34" charset="0"/>
                          <a:cs typeface="Arial" panose="020B0604020202020204" pitchFamily="34" charset="0"/>
                        </a:rPr>
                        <a:t>Niv.sup</a:t>
                      </a:r>
                      <a:r>
                        <a:rPr lang="en-US" sz="1500" u="none" strike="noStrike" dirty="0" smtClean="0">
                          <a:effectLst/>
                          <a:latin typeface="Arial" panose="020B0604020202020204" pitchFamily="34" charset="0"/>
                          <a:cs typeface="Arial" panose="020B0604020202020204" pitchFamily="34" charset="0"/>
                        </a:rPr>
                        <a:t>. Col.</a:t>
                      </a:r>
                      <a:r>
                        <a:rPr lang="en-US" sz="1500" u="none" strike="noStrike" baseline="0" dirty="0" smtClean="0">
                          <a:effectLst/>
                          <a:latin typeface="Arial" panose="020B0604020202020204" pitchFamily="34" charset="0"/>
                          <a:cs typeface="Arial" panose="020B0604020202020204" pitchFamily="34" charset="0"/>
                        </a:rPr>
                        <a:t> </a:t>
                      </a:r>
                      <a:r>
                        <a:rPr lang="en-US" sz="1500" u="none" strike="noStrike" dirty="0" smtClean="0">
                          <a:effectLst/>
                          <a:latin typeface="Arial" panose="020B0604020202020204" pitchFamily="34" charset="0"/>
                          <a:cs typeface="Arial" panose="020B0604020202020204" pitchFamily="34" charset="0"/>
                        </a:rPr>
                        <a:t>3</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u="none" strike="noStrike" dirty="0">
                          <a:effectLst/>
                          <a:latin typeface="Arial" panose="020B0604020202020204" pitchFamily="34" charset="0"/>
                          <a:cs typeface="Arial" panose="020B0604020202020204" pitchFamily="34" charset="0"/>
                        </a:rPr>
                        <a:t> </a:t>
                      </a:r>
                      <a:r>
                        <a:rPr lang="en-US" sz="1500" u="none" strike="noStrike" dirty="0" err="1" smtClean="0">
                          <a:effectLst/>
                          <a:latin typeface="Arial" panose="020B0604020202020204" pitchFamily="34" charset="0"/>
                          <a:cs typeface="Arial" panose="020B0604020202020204" pitchFamily="34" charset="0"/>
                        </a:rPr>
                        <a:t>Coloana</a:t>
                      </a:r>
                      <a:r>
                        <a:rPr lang="en-US" sz="1500" u="none" strike="noStrike" dirty="0" smtClean="0">
                          <a:effectLst/>
                          <a:latin typeface="Arial" panose="020B0604020202020204" pitchFamily="34" charset="0"/>
                          <a:cs typeface="Arial" panose="020B0604020202020204" pitchFamily="34" charset="0"/>
                        </a:rPr>
                        <a:t> 1</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t"/>
                      <a:r>
                        <a:rPr lang="en-US" sz="1500" b="1" u="none" strike="noStrike" dirty="0" err="1">
                          <a:effectLst/>
                          <a:latin typeface="Arial" panose="020B0604020202020204" pitchFamily="34" charset="0"/>
                          <a:cs typeface="Arial" panose="020B0604020202020204" pitchFamily="34" charset="0"/>
                        </a:rPr>
                        <a:t>Fraza</a:t>
                      </a:r>
                      <a:r>
                        <a:rPr lang="en-US" sz="1500" b="1" u="none" strike="noStrike" dirty="0">
                          <a:effectLst/>
                          <a:latin typeface="Arial" panose="020B0604020202020204" pitchFamily="34" charset="0"/>
                          <a:cs typeface="Arial" panose="020B0604020202020204" pitchFamily="34" charset="0"/>
                        </a:rPr>
                        <a:t> de </a:t>
                      </a:r>
                      <a:r>
                        <a:rPr lang="en-US" sz="1500" b="1" u="none" strike="noStrike" dirty="0" err="1">
                          <a:effectLst/>
                          <a:latin typeface="Arial" panose="020B0604020202020204" pitchFamily="34" charset="0"/>
                          <a:cs typeface="Arial" panose="020B0604020202020204" pitchFamily="34" charset="0"/>
                        </a:rPr>
                        <a:t>risc</a:t>
                      </a:r>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l" rtl="0" fontAlgn="ctr"/>
                      <a:r>
                        <a:rPr lang="en-US" sz="1500" u="none" strike="noStrike" dirty="0" smtClean="0">
                          <a:effectLst/>
                          <a:latin typeface="Arial" panose="020B0604020202020204" pitchFamily="34" charset="0"/>
                          <a:cs typeface="Arial" panose="020B0604020202020204" pitchFamily="34" charset="0"/>
                        </a:rPr>
                        <a:t>Art.6șI </a:t>
                      </a:r>
                      <a:r>
                        <a:rPr lang="en-US" sz="1500" u="none" strike="noStrike" dirty="0">
                          <a:effectLst/>
                          <a:latin typeface="Arial" panose="020B0604020202020204" pitchFamily="34" charset="0"/>
                          <a:cs typeface="Arial" panose="020B0604020202020204" pitchFamily="34" charset="0"/>
                        </a:rPr>
                        <a:t>7</a:t>
                      </a:r>
                      <a:endParaRPr lang="en-US" sz="1500" b="0" i="0" u="none" strike="noStrike" dirty="0">
                        <a:solidFill>
                          <a:srgbClr val="000000"/>
                        </a:solidFill>
                        <a:effectLst/>
                        <a:latin typeface="Arial" panose="020B0604020202020204" pitchFamily="34" charset="0"/>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500" u="none" strike="noStrike" dirty="0">
                          <a:effectLst/>
                          <a:latin typeface="Arial" panose="020B0604020202020204" pitchFamily="34" charset="0"/>
                          <a:cs typeface="Arial" panose="020B0604020202020204" pitchFamily="34" charset="0"/>
                        </a:rPr>
                        <a:t> </a:t>
                      </a:r>
                      <a:r>
                        <a:rPr lang="en-US" sz="1500" u="none" strike="noStrike" dirty="0" smtClean="0">
                          <a:effectLst/>
                          <a:latin typeface="Arial" panose="020B0604020202020204" pitchFamily="34" charset="0"/>
                          <a:cs typeface="Arial" panose="020B0604020202020204" pitchFamily="34" charset="0"/>
                        </a:rPr>
                        <a:t>Col.</a:t>
                      </a:r>
                      <a:r>
                        <a:rPr lang="en-US" sz="1500" u="none" strike="noStrike" baseline="0" dirty="0" smtClean="0">
                          <a:effectLst/>
                          <a:latin typeface="Arial" panose="020B0604020202020204" pitchFamily="34" charset="0"/>
                          <a:cs typeface="Arial" panose="020B0604020202020204" pitchFamily="34" charset="0"/>
                        </a:rPr>
                        <a:t> </a:t>
                      </a:r>
                      <a:r>
                        <a:rPr lang="en-US" sz="1500" u="none" strike="noStrike" dirty="0" smtClean="0">
                          <a:effectLst/>
                          <a:latin typeface="Arial" panose="020B0604020202020204" pitchFamily="34" charset="0"/>
                          <a:cs typeface="Arial" panose="020B0604020202020204" pitchFamily="34" charset="0"/>
                        </a:rPr>
                        <a:t>2</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u="none" strike="noStrike" dirty="0" smtClean="0">
                          <a:effectLst/>
                          <a:latin typeface="Arial" panose="020B0604020202020204" pitchFamily="34" charset="0"/>
                          <a:cs typeface="Arial" panose="020B0604020202020204" pitchFamily="34" charset="0"/>
                        </a:rPr>
                        <a:t>Art.9 Col.3</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txBody>
                  <a:tcPr marL="1306" marR="1306" marT="1306" marB="0" anchor="ctr"/>
                </a:tc>
              </a:tr>
              <a:tr h="193654">
                <a:tc>
                  <a:txBody>
                    <a:bodyPr/>
                    <a:lstStyle/>
                    <a:p>
                      <a:pPr algn="l" fontAlgn="b"/>
                      <a:r>
                        <a:rPr lang="en-US" sz="1500" b="1" u="none" strike="noStrike" dirty="0" err="1">
                          <a:effectLst/>
                          <a:latin typeface="Arial" panose="020B0604020202020204" pitchFamily="34" charset="0"/>
                          <a:cs typeface="Arial" panose="020B0604020202020204" pitchFamily="34" charset="0"/>
                        </a:rPr>
                        <a:t>Secțiunea</a:t>
                      </a:r>
                      <a:r>
                        <a:rPr lang="en-US" sz="1500" b="1" u="none" strike="noStrike" dirty="0">
                          <a:effectLst/>
                          <a:latin typeface="Arial" panose="020B0604020202020204" pitchFamily="34" charset="0"/>
                          <a:cs typeface="Arial" panose="020B0604020202020204" pitchFamily="34" charset="0"/>
                        </a:rPr>
                        <a:t> „P” – PERICOLE FIZICE</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500" b="1" u="none" strike="noStrike">
                          <a:effectLst/>
                          <a:latin typeface="Arial" panose="020B0604020202020204" pitchFamily="34" charset="0"/>
                          <a:cs typeface="Arial" panose="020B0604020202020204" pitchFamily="34" charset="0"/>
                        </a:rPr>
                        <a:t> </a:t>
                      </a:r>
                      <a:endParaRPr lang="en-US" sz="15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500" b="1" u="none" strike="noStrike">
                          <a:effectLst/>
                          <a:latin typeface="Arial" panose="020B0604020202020204" pitchFamily="34" charset="0"/>
                          <a:cs typeface="Arial" panose="020B0604020202020204" pitchFamily="34" charset="0"/>
                        </a:rPr>
                        <a:t> </a:t>
                      </a:r>
                      <a:endParaRPr lang="en-US" sz="15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en-US" sz="1500" b="1" u="none" strike="noStrike">
                          <a:effectLst/>
                          <a:latin typeface="Arial" panose="020B0604020202020204" pitchFamily="34" charset="0"/>
                          <a:cs typeface="Arial" panose="020B0604020202020204" pitchFamily="34" charset="0"/>
                        </a:rPr>
                        <a:t> </a:t>
                      </a:r>
                      <a:endParaRPr lang="en-US" sz="15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500" b="1" u="none" strike="noStrike">
                          <a:effectLst/>
                          <a:latin typeface="Arial" panose="020B0604020202020204" pitchFamily="34" charset="0"/>
                          <a:cs typeface="Arial" panose="020B0604020202020204" pitchFamily="34" charset="0"/>
                        </a:rPr>
                        <a:t> </a:t>
                      </a:r>
                      <a:endParaRPr lang="en-US" sz="15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500" b="1" u="none" strike="noStrike">
                          <a:effectLst/>
                          <a:latin typeface="Arial" panose="020B0604020202020204" pitchFamily="34" charset="0"/>
                          <a:cs typeface="Arial" panose="020B0604020202020204" pitchFamily="34" charset="0"/>
                        </a:rPr>
                        <a:t> </a:t>
                      </a:r>
                      <a:endParaRPr lang="en-US" sz="15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r>
              <a:tr h="482074">
                <a:tc>
                  <a:txBody>
                    <a:bodyPr/>
                    <a:lstStyle/>
                    <a:p>
                      <a:pPr algn="l" fontAlgn="b"/>
                      <a:r>
                        <a:rPr lang="it-IT" sz="1500" b="1" u="none" strike="noStrike" dirty="0">
                          <a:solidFill>
                            <a:srgbClr val="FF0000"/>
                          </a:solidFill>
                          <a:effectLst/>
                          <a:latin typeface="Arial" panose="020B0604020202020204" pitchFamily="34" charset="0"/>
                          <a:cs typeface="Arial" panose="020B0604020202020204" pitchFamily="34" charset="0"/>
                        </a:rPr>
                        <a:t>P2</a:t>
                      </a:r>
                      <a:r>
                        <a:rPr lang="it-IT" sz="1500" b="1" u="none" strike="noStrike" dirty="0">
                          <a:effectLst/>
                          <a:latin typeface="Arial" panose="020B0604020202020204" pitchFamily="34" charset="0"/>
                          <a:cs typeface="Arial" panose="020B0604020202020204" pitchFamily="34" charset="0"/>
                        </a:rPr>
                        <a:t> GAZE INFLAMABILE </a:t>
                      </a:r>
                      <a:r>
                        <a:rPr lang="it-IT" sz="1500" u="none" strike="noStrike" dirty="0">
                          <a:effectLst/>
                          <a:latin typeface="Arial" panose="020B0604020202020204" pitchFamily="34" charset="0"/>
                          <a:cs typeface="Arial" panose="020B0604020202020204" pitchFamily="34" charset="0"/>
                        </a:rPr>
                        <a:t>Gaze </a:t>
                      </a:r>
                      <a:r>
                        <a:rPr lang="it-IT" sz="1500" u="none" strike="noStrike" dirty="0" err="1">
                          <a:effectLst/>
                          <a:latin typeface="Arial" panose="020B0604020202020204" pitchFamily="34" charset="0"/>
                          <a:cs typeface="Arial" panose="020B0604020202020204" pitchFamily="34" charset="0"/>
                        </a:rPr>
                        <a:t>inflamabile</a:t>
                      </a:r>
                      <a:r>
                        <a:rPr lang="it-IT" sz="1500" u="none" strike="noStrike" dirty="0">
                          <a:effectLst/>
                          <a:latin typeface="Arial" panose="020B0604020202020204" pitchFamily="34" charset="0"/>
                          <a:cs typeface="Arial" panose="020B0604020202020204" pitchFamily="34" charset="0"/>
                        </a:rPr>
                        <a:t>, </a:t>
                      </a:r>
                      <a:r>
                        <a:rPr lang="it-IT" sz="1500" u="none" strike="noStrike" dirty="0" smtClean="0">
                          <a:effectLst/>
                          <a:latin typeface="Arial" panose="020B0604020202020204" pitchFamily="34" charset="0"/>
                          <a:cs typeface="Arial" panose="020B0604020202020204" pitchFamily="34" charset="0"/>
                        </a:rPr>
                        <a:t>categ.1 </a:t>
                      </a:r>
                      <a:r>
                        <a:rPr lang="it-IT" sz="1500" u="none" strike="noStrike" dirty="0" err="1">
                          <a:effectLst/>
                          <a:latin typeface="Arial" panose="020B0604020202020204" pitchFamily="34" charset="0"/>
                          <a:cs typeface="Arial" panose="020B0604020202020204" pitchFamily="34" charset="0"/>
                        </a:rPr>
                        <a:t>sau</a:t>
                      </a:r>
                      <a:r>
                        <a:rPr lang="it-IT" sz="1500" u="none" strike="noStrike" dirty="0">
                          <a:effectLst/>
                          <a:latin typeface="Arial" panose="020B0604020202020204" pitchFamily="34" charset="0"/>
                          <a:cs typeface="Arial" panose="020B0604020202020204" pitchFamily="34" charset="0"/>
                        </a:rPr>
                        <a:t> 2</a:t>
                      </a:r>
                      <a:endParaRPr lang="it-IT"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10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a:effectLst/>
                          <a:latin typeface="Arial" panose="020B0604020202020204" pitchFamily="34" charset="0"/>
                          <a:cs typeface="Arial" panose="020B0604020202020204" pitchFamily="34" charset="0"/>
                        </a:rPr>
                        <a:t>50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500" u="none" strike="noStrike" dirty="0">
                          <a:effectLst/>
                          <a:latin typeface="Arial" panose="020B0604020202020204" pitchFamily="34" charset="0"/>
                          <a:cs typeface="Arial" panose="020B0604020202020204" pitchFamily="34" charset="0"/>
                        </a:rPr>
                        <a:t>8. EXTREM DE INFLAMABILE [dacă substanța </a:t>
                      </a:r>
                      <a:r>
                        <a:rPr lang="vi-VN" sz="1500" u="none" strike="noStrike" dirty="0" smtClean="0">
                          <a:effectLst/>
                          <a:latin typeface="Arial" panose="020B0604020202020204" pitchFamily="34" charset="0"/>
                          <a:cs typeface="Arial" panose="020B0604020202020204" pitchFamily="34" charset="0"/>
                        </a:rPr>
                        <a:t>sau</a:t>
                      </a:r>
                      <a:r>
                        <a:rPr lang="en-US" sz="1500" u="none" strike="noStrike" baseline="0" dirty="0" smtClean="0">
                          <a:effectLst/>
                          <a:latin typeface="Arial" panose="020B0604020202020204" pitchFamily="34" charset="0"/>
                          <a:cs typeface="Arial" panose="020B0604020202020204" pitchFamily="34" charset="0"/>
                        </a:rPr>
                        <a:t> </a:t>
                      </a:r>
                      <a:r>
                        <a:rPr lang="vi-VN" sz="1500" u="none" strike="noStrike" dirty="0" smtClean="0">
                          <a:effectLst/>
                          <a:latin typeface="Arial" panose="020B0604020202020204" pitchFamily="34" charset="0"/>
                          <a:cs typeface="Arial" panose="020B0604020202020204" pitchFamily="34" charset="0"/>
                        </a:rPr>
                        <a:t>preparatul </a:t>
                      </a:r>
                      <a:r>
                        <a:rPr lang="vi-VN" sz="1500" u="none" strike="noStrike" dirty="0">
                          <a:effectLst/>
                          <a:latin typeface="Arial" panose="020B0604020202020204" pitchFamily="34" charset="0"/>
                          <a:cs typeface="Arial" panose="020B0604020202020204" pitchFamily="34" charset="0"/>
                        </a:rPr>
                        <a:t>se încadrează în definiția dată la nota </a:t>
                      </a:r>
                      <a:r>
                        <a:rPr lang="vi-VN" sz="1500" u="none" strike="noStrike" dirty="0" smtClean="0">
                          <a:effectLst/>
                          <a:latin typeface="Arial" panose="020B0604020202020204" pitchFamily="34" charset="0"/>
                          <a:cs typeface="Arial" panose="020B0604020202020204" pitchFamily="34" charset="0"/>
                        </a:rPr>
                        <a:t>3</a:t>
                      </a:r>
                      <a:r>
                        <a:rPr lang="en-US" sz="1500" u="none" strike="noStrike" baseline="0" dirty="0" smtClean="0">
                          <a:effectLst/>
                          <a:latin typeface="Arial" panose="020B0604020202020204" pitchFamily="34" charset="0"/>
                          <a:cs typeface="Arial" panose="020B0604020202020204" pitchFamily="34" charset="0"/>
                        </a:rPr>
                        <a:t> </a:t>
                      </a:r>
                      <a:r>
                        <a:rPr lang="vi-VN" sz="1500" u="none" strike="noStrike" dirty="0" smtClean="0">
                          <a:effectLst/>
                          <a:latin typeface="Arial" panose="020B0604020202020204" pitchFamily="34" charset="0"/>
                          <a:cs typeface="Arial" panose="020B0604020202020204" pitchFamily="34" charset="0"/>
                        </a:rPr>
                        <a:t>punctul </a:t>
                      </a:r>
                      <a:r>
                        <a:rPr lang="vi-VN" sz="1500" u="none" strike="noStrike" dirty="0">
                          <a:effectLst/>
                          <a:latin typeface="Arial" panose="020B0604020202020204" pitchFamily="34" charset="0"/>
                          <a:cs typeface="Arial" panose="020B0604020202020204" pitchFamily="34" charset="0"/>
                        </a:rPr>
                        <a:t>(c</a:t>
                      </a:r>
                      <a:r>
                        <a:rPr lang="vi-VN" sz="1500" u="none" strike="noStrike" dirty="0" smtClean="0">
                          <a:effectLst/>
                          <a:latin typeface="Arial" panose="020B0604020202020204" pitchFamily="34" charset="0"/>
                          <a:cs typeface="Arial" panose="020B0604020202020204" pitchFamily="34" charset="0"/>
                        </a:rPr>
                        <a:t>)]</a:t>
                      </a:r>
                      <a:endParaRPr lang="vi-VN"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500" b="1" u="none" strike="noStrike" dirty="0">
                          <a:solidFill>
                            <a:srgbClr val="FF0000"/>
                          </a:solidFill>
                          <a:effectLst/>
                          <a:latin typeface="Arial" panose="020B0604020202020204" pitchFamily="34" charset="0"/>
                          <a:cs typeface="Arial" panose="020B0604020202020204" pitchFamily="34" charset="0"/>
                        </a:rPr>
                        <a:t>R12</a:t>
                      </a:r>
                      <a:endParaRPr lang="en-US" sz="15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10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dirty="0">
                          <a:effectLst/>
                          <a:latin typeface="Arial" panose="020B0604020202020204" pitchFamily="34" charset="0"/>
                          <a:cs typeface="Arial" panose="020B0604020202020204" pitchFamily="34" charset="0"/>
                        </a:rPr>
                        <a:t>50</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r>
              <a:tr h="482074">
                <a:tc>
                  <a:txBody>
                    <a:bodyPr/>
                    <a:lstStyle/>
                    <a:p>
                      <a:pPr algn="l" fontAlgn="b"/>
                      <a:r>
                        <a:rPr lang="it-IT" sz="1500" b="1" u="none" strike="noStrike" dirty="0">
                          <a:solidFill>
                            <a:srgbClr val="FF0000"/>
                          </a:solidFill>
                          <a:effectLst/>
                          <a:latin typeface="Arial" panose="020B0604020202020204" pitchFamily="34" charset="0"/>
                          <a:cs typeface="Arial" panose="020B0604020202020204" pitchFamily="34" charset="0"/>
                        </a:rPr>
                        <a:t>P3a </a:t>
                      </a:r>
                      <a:r>
                        <a:rPr lang="it-IT" sz="1500" b="1" u="none" strike="noStrike" dirty="0">
                          <a:solidFill>
                            <a:srgbClr val="0070C0"/>
                          </a:solidFill>
                          <a:effectLst/>
                          <a:latin typeface="Arial" panose="020B0604020202020204" pitchFamily="34" charset="0"/>
                          <a:cs typeface="Arial" panose="020B0604020202020204" pitchFamily="34" charset="0"/>
                        </a:rPr>
                        <a:t>AEROSOLI INFLAMABILI </a:t>
                      </a:r>
                      <a:r>
                        <a:rPr lang="it-IT" sz="1500" u="none" strike="noStrike" dirty="0" smtClean="0">
                          <a:solidFill>
                            <a:srgbClr val="0070C0"/>
                          </a:solidFill>
                          <a:effectLst/>
                          <a:latin typeface="Arial" panose="020B0604020202020204" pitchFamily="34" charset="0"/>
                          <a:cs typeface="Arial" panose="020B0604020202020204" pitchFamily="34" charset="0"/>
                        </a:rPr>
                        <a:t>(nota </a:t>
                      </a:r>
                      <a:r>
                        <a:rPr lang="it-IT" sz="1500" u="none" strike="noStrike" dirty="0">
                          <a:solidFill>
                            <a:srgbClr val="0070C0"/>
                          </a:solidFill>
                          <a:effectLst/>
                          <a:latin typeface="Arial" panose="020B0604020202020204" pitchFamily="34" charset="0"/>
                          <a:cs typeface="Arial" panose="020B0604020202020204" pitchFamily="34" charset="0"/>
                        </a:rPr>
                        <a:t>11.1) </a:t>
                      </a:r>
                      <a:r>
                        <a:rPr lang="it-IT" sz="1500" u="none" strike="noStrike" dirty="0" err="1">
                          <a:solidFill>
                            <a:srgbClr val="0070C0"/>
                          </a:solidFill>
                          <a:effectLst/>
                          <a:latin typeface="Arial" panose="020B0604020202020204" pitchFamily="34" charset="0"/>
                          <a:cs typeface="Arial" panose="020B0604020202020204" pitchFamily="34" charset="0"/>
                        </a:rPr>
                        <a:t>Aerosoli</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inflamabili</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2, </a:t>
                      </a:r>
                      <a:r>
                        <a:rPr lang="it-IT" sz="1500" b="1" u="none" strike="noStrike" dirty="0">
                          <a:solidFill>
                            <a:srgbClr val="0070C0"/>
                          </a:solidFill>
                          <a:effectLst/>
                          <a:latin typeface="Arial" panose="020B0604020202020204" pitchFamily="34" charset="0"/>
                          <a:cs typeface="Arial" panose="020B0604020202020204" pitchFamily="34" charset="0"/>
                        </a:rPr>
                        <a:t>care </a:t>
                      </a:r>
                      <a:r>
                        <a:rPr lang="it-IT" sz="1500" b="1" u="none" strike="noStrike" dirty="0" err="1">
                          <a:solidFill>
                            <a:srgbClr val="0070C0"/>
                          </a:solidFill>
                          <a:effectLst/>
                          <a:latin typeface="Arial" panose="020B0604020202020204" pitchFamily="34" charset="0"/>
                          <a:cs typeface="Arial" panose="020B0604020202020204" pitchFamily="34" charset="0"/>
                        </a:rPr>
                        <a:t>conțin</a:t>
                      </a:r>
                      <a:r>
                        <a:rPr lang="it-IT" sz="1500" b="1"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a:solidFill>
                            <a:srgbClr val="0070C0"/>
                          </a:solidFill>
                          <a:effectLst/>
                          <a:latin typeface="Arial" panose="020B0604020202020204" pitchFamily="34" charset="0"/>
                          <a:cs typeface="Arial" panose="020B0604020202020204" pitchFamily="34" charset="0"/>
                        </a:rPr>
                        <a:t>gaze </a:t>
                      </a:r>
                      <a:r>
                        <a:rPr lang="it-IT" sz="1500" u="none" strike="noStrike" dirty="0" err="1">
                          <a:solidFill>
                            <a:srgbClr val="0070C0"/>
                          </a:solidFill>
                          <a:effectLst/>
                          <a:latin typeface="Arial" panose="020B0604020202020204" pitchFamily="34" charset="0"/>
                          <a:cs typeface="Arial" panose="020B0604020202020204" pitchFamily="34" charset="0"/>
                        </a:rPr>
                        <a:t>inflamabile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2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lichide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inflamabile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a:t>
                      </a:r>
                      <a:endParaRPr lang="it-IT" sz="1500" b="0" i="0" u="none" strike="noStrike" dirty="0">
                        <a:solidFill>
                          <a:srgbClr val="0070C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dirty="0">
                          <a:solidFill>
                            <a:srgbClr val="FF0000"/>
                          </a:solidFill>
                          <a:effectLst/>
                          <a:latin typeface="Arial" panose="020B0604020202020204" pitchFamily="34" charset="0"/>
                          <a:cs typeface="Arial" panose="020B0604020202020204" pitchFamily="34" charset="0"/>
                        </a:rPr>
                        <a:t>150 (net)</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dirty="0">
                          <a:solidFill>
                            <a:srgbClr val="FF0000"/>
                          </a:solidFill>
                          <a:effectLst/>
                          <a:latin typeface="Arial" panose="020B0604020202020204" pitchFamily="34" charset="0"/>
                          <a:cs typeface="Arial" panose="020B0604020202020204" pitchFamily="34" charset="0"/>
                        </a:rPr>
                        <a:t>500 (net)</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500" u="none" strike="noStrike">
                          <a:effectLst/>
                          <a:latin typeface="Arial" panose="020B0604020202020204" pitchFamily="34" charset="0"/>
                          <a:cs typeface="Arial" panose="020B0604020202020204" pitchFamily="34" charset="0"/>
                        </a:rPr>
                        <a:t/>
                      </a:r>
                      <a:br>
                        <a:rPr lang="en-US" sz="1500" u="none" strike="noStrike">
                          <a:effectLst/>
                          <a:latin typeface="Arial" panose="020B0604020202020204" pitchFamily="34" charset="0"/>
                          <a:cs typeface="Arial" panose="020B0604020202020204" pitchFamily="34" charset="0"/>
                        </a:rPr>
                      </a:b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500" u="none" strike="noStrike">
                          <a:effectLst/>
                          <a:latin typeface="Arial" panose="020B0604020202020204" pitchFamily="34" charset="0"/>
                          <a:cs typeface="Arial" panose="020B0604020202020204" pitchFamily="34" charset="0"/>
                        </a:rPr>
                        <a:t>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a:effectLst/>
                          <a:latin typeface="Arial" panose="020B0604020202020204" pitchFamily="34" charset="0"/>
                          <a:cs typeface="Arial" panose="020B0604020202020204" pitchFamily="34" charset="0"/>
                        </a:rPr>
                        <a:t>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r>
              <a:tr h="642308">
                <a:tc>
                  <a:txBody>
                    <a:bodyPr/>
                    <a:lstStyle/>
                    <a:p>
                      <a:pPr algn="l" fontAlgn="b"/>
                      <a:r>
                        <a:rPr lang="it-IT" sz="1500" b="1" u="none" strike="noStrike" dirty="0">
                          <a:solidFill>
                            <a:srgbClr val="FF0000"/>
                          </a:solidFill>
                          <a:effectLst/>
                          <a:latin typeface="Arial" panose="020B0604020202020204" pitchFamily="34" charset="0"/>
                          <a:cs typeface="Arial" panose="020B0604020202020204" pitchFamily="34" charset="0"/>
                        </a:rPr>
                        <a:t>P3b</a:t>
                      </a:r>
                      <a:r>
                        <a:rPr lang="it-IT" sz="1500" b="1" u="none" strike="noStrike" dirty="0">
                          <a:solidFill>
                            <a:schemeClr val="tx1"/>
                          </a:solidFill>
                          <a:effectLst/>
                          <a:latin typeface="Arial" panose="020B0604020202020204" pitchFamily="34" charset="0"/>
                          <a:cs typeface="Arial" panose="020B0604020202020204" pitchFamily="34" charset="0"/>
                        </a:rPr>
                        <a:t> AEROSOLI INFLAMABILI </a:t>
                      </a:r>
                      <a:r>
                        <a:rPr lang="it-IT" sz="1500" u="none" strike="noStrike" dirty="0" smtClean="0">
                          <a:solidFill>
                            <a:schemeClr val="tx1"/>
                          </a:solidFill>
                          <a:effectLst/>
                          <a:latin typeface="Arial" panose="020B0604020202020204" pitchFamily="34" charset="0"/>
                          <a:cs typeface="Arial" panose="020B0604020202020204" pitchFamily="34" charset="0"/>
                        </a:rPr>
                        <a:t>(nota </a:t>
                      </a:r>
                      <a:r>
                        <a:rPr lang="it-IT" sz="1500" u="none" strike="noStrike" dirty="0">
                          <a:solidFill>
                            <a:schemeClr val="tx1"/>
                          </a:solidFill>
                          <a:effectLst/>
                          <a:latin typeface="Arial" panose="020B0604020202020204" pitchFamily="34" charset="0"/>
                          <a:cs typeface="Arial" panose="020B0604020202020204" pitchFamily="34" charset="0"/>
                        </a:rPr>
                        <a:t>11.1) </a:t>
                      </a:r>
                      <a:r>
                        <a:rPr lang="it-IT" sz="1500" u="none" strike="noStrike" dirty="0" err="1">
                          <a:solidFill>
                            <a:schemeClr val="tx1"/>
                          </a:solidFill>
                          <a:effectLst/>
                          <a:latin typeface="Arial" panose="020B0604020202020204" pitchFamily="34" charset="0"/>
                          <a:cs typeface="Arial" panose="020B0604020202020204" pitchFamily="34" charset="0"/>
                        </a:rPr>
                        <a:t>Aerosoli</a:t>
                      </a:r>
                      <a:r>
                        <a:rPr lang="it-IT" sz="1500"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err="1">
                          <a:solidFill>
                            <a:schemeClr val="tx1"/>
                          </a:solidFill>
                          <a:effectLst/>
                          <a:latin typeface="Arial" panose="020B0604020202020204" pitchFamily="34" charset="0"/>
                          <a:cs typeface="Arial" panose="020B0604020202020204" pitchFamily="34" charset="0"/>
                        </a:rPr>
                        <a:t>inflamabili</a:t>
                      </a:r>
                      <a:r>
                        <a:rPr lang="it-IT" sz="1500"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smtClean="0">
                          <a:solidFill>
                            <a:schemeClr val="tx1"/>
                          </a:solidFill>
                          <a:effectLst/>
                          <a:latin typeface="Arial" panose="020B0604020202020204" pitchFamily="34" charset="0"/>
                          <a:cs typeface="Arial" panose="020B0604020202020204" pitchFamily="34" charset="0"/>
                        </a:rPr>
                        <a:t>categ.1 </a:t>
                      </a:r>
                      <a:r>
                        <a:rPr lang="it-IT" sz="1500" u="none" strike="noStrike" dirty="0" err="1">
                          <a:solidFill>
                            <a:schemeClr val="tx1"/>
                          </a:solidFill>
                          <a:effectLst/>
                          <a:latin typeface="Arial" panose="020B0604020202020204" pitchFamily="34" charset="0"/>
                          <a:cs typeface="Arial" panose="020B0604020202020204" pitchFamily="34" charset="0"/>
                        </a:rPr>
                        <a:t>sau</a:t>
                      </a:r>
                      <a:r>
                        <a:rPr lang="it-IT" sz="1500" u="none" strike="noStrike" dirty="0">
                          <a:solidFill>
                            <a:schemeClr val="tx1"/>
                          </a:solidFill>
                          <a:effectLst/>
                          <a:latin typeface="Arial" panose="020B0604020202020204" pitchFamily="34" charset="0"/>
                          <a:cs typeface="Arial" panose="020B0604020202020204" pitchFamily="34" charset="0"/>
                        </a:rPr>
                        <a:t> 2, care </a:t>
                      </a:r>
                      <a:r>
                        <a:rPr lang="it-IT" sz="1500" b="1" u="none" strike="noStrike" dirty="0">
                          <a:solidFill>
                            <a:schemeClr val="tx1"/>
                          </a:solidFill>
                          <a:effectLst/>
                          <a:latin typeface="Arial" panose="020B0604020202020204" pitchFamily="34" charset="0"/>
                          <a:cs typeface="Arial" panose="020B0604020202020204" pitchFamily="34" charset="0"/>
                        </a:rPr>
                        <a:t>nu </a:t>
                      </a:r>
                      <a:r>
                        <a:rPr lang="it-IT" sz="1500" b="1" u="none" strike="noStrike" dirty="0" err="1">
                          <a:solidFill>
                            <a:schemeClr val="tx1"/>
                          </a:solidFill>
                          <a:effectLst/>
                          <a:latin typeface="Arial" panose="020B0604020202020204" pitchFamily="34" charset="0"/>
                          <a:cs typeface="Arial" panose="020B0604020202020204" pitchFamily="34" charset="0"/>
                        </a:rPr>
                        <a:t>conțin</a:t>
                      </a:r>
                      <a:r>
                        <a:rPr lang="it-IT" sz="1500" b="1"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a:solidFill>
                            <a:schemeClr val="tx1"/>
                          </a:solidFill>
                          <a:effectLst/>
                          <a:latin typeface="Arial" panose="020B0604020202020204" pitchFamily="34" charset="0"/>
                          <a:cs typeface="Arial" panose="020B0604020202020204" pitchFamily="34" charset="0"/>
                        </a:rPr>
                        <a:t>gaze </a:t>
                      </a:r>
                      <a:r>
                        <a:rPr lang="it-IT" sz="1500" u="none" strike="noStrike" dirty="0" err="1">
                          <a:solidFill>
                            <a:schemeClr val="tx1"/>
                          </a:solidFill>
                          <a:effectLst/>
                          <a:latin typeface="Arial" panose="020B0604020202020204" pitchFamily="34" charset="0"/>
                          <a:cs typeface="Arial" panose="020B0604020202020204" pitchFamily="34" charset="0"/>
                        </a:rPr>
                        <a:t>inflamabile</a:t>
                      </a:r>
                      <a:r>
                        <a:rPr lang="it-IT" sz="1500"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smtClean="0">
                          <a:solidFill>
                            <a:schemeClr val="tx1"/>
                          </a:solidFill>
                          <a:effectLst/>
                          <a:latin typeface="Arial" panose="020B0604020202020204" pitchFamily="34" charset="0"/>
                          <a:cs typeface="Arial" panose="020B0604020202020204" pitchFamily="34" charset="0"/>
                        </a:rPr>
                        <a:t>categ.1 </a:t>
                      </a:r>
                      <a:r>
                        <a:rPr lang="it-IT" sz="1500" u="none" strike="noStrike" dirty="0" err="1">
                          <a:solidFill>
                            <a:schemeClr val="tx1"/>
                          </a:solidFill>
                          <a:effectLst/>
                          <a:latin typeface="Arial" panose="020B0604020202020204" pitchFamily="34" charset="0"/>
                          <a:cs typeface="Arial" panose="020B0604020202020204" pitchFamily="34" charset="0"/>
                        </a:rPr>
                        <a:t>sau</a:t>
                      </a:r>
                      <a:r>
                        <a:rPr lang="it-IT" sz="1500" u="none" strike="noStrike" dirty="0">
                          <a:solidFill>
                            <a:schemeClr val="tx1"/>
                          </a:solidFill>
                          <a:effectLst/>
                          <a:latin typeface="Arial" panose="020B0604020202020204" pitchFamily="34" charset="0"/>
                          <a:cs typeface="Arial" panose="020B0604020202020204" pitchFamily="34" charset="0"/>
                        </a:rPr>
                        <a:t> 2 </a:t>
                      </a:r>
                      <a:r>
                        <a:rPr lang="it-IT" sz="1500" u="none" strike="noStrike" dirty="0" err="1">
                          <a:solidFill>
                            <a:schemeClr val="tx1"/>
                          </a:solidFill>
                          <a:effectLst/>
                          <a:latin typeface="Arial" panose="020B0604020202020204" pitchFamily="34" charset="0"/>
                          <a:cs typeface="Arial" panose="020B0604020202020204" pitchFamily="34" charset="0"/>
                        </a:rPr>
                        <a:t>sau</a:t>
                      </a:r>
                      <a:r>
                        <a:rPr lang="it-IT" sz="1500"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err="1">
                          <a:solidFill>
                            <a:schemeClr val="tx1"/>
                          </a:solidFill>
                          <a:effectLst/>
                          <a:latin typeface="Arial" panose="020B0604020202020204" pitchFamily="34" charset="0"/>
                          <a:cs typeface="Arial" panose="020B0604020202020204" pitchFamily="34" charset="0"/>
                        </a:rPr>
                        <a:t>lichide</a:t>
                      </a:r>
                      <a:r>
                        <a:rPr lang="it-IT" sz="1500"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err="1">
                          <a:solidFill>
                            <a:schemeClr val="tx1"/>
                          </a:solidFill>
                          <a:effectLst/>
                          <a:latin typeface="Arial" panose="020B0604020202020204" pitchFamily="34" charset="0"/>
                          <a:cs typeface="Arial" panose="020B0604020202020204" pitchFamily="34" charset="0"/>
                        </a:rPr>
                        <a:t>inflamabile</a:t>
                      </a:r>
                      <a:r>
                        <a:rPr lang="it-IT" sz="1500" u="none" strike="noStrike" dirty="0">
                          <a:solidFill>
                            <a:schemeClr val="tx1"/>
                          </a:solidFill>
                          <a:effectLst/>
                          <a:latin typeface="Arial" panose="020B0604020202020204" pitchFamily="34" charset="0"/>
                          <a:cs typeface="Arial" panose="020B0604020202020204" pitchFamily="34" charset="0"/>
                        </a:rPr>
                        <a:t> </a:t>
                      </a:r>
                      <a:r>
                        <a:rPr lang="it-IT" sz="1500" u="none" strike="noStrike" dirty="0" smtClean="0">
                          <a:solidFill>
                            <a:schemeClr val="tx1"/>
                          </a:solidFill>
                          <a:effectLst/>
                          <a:latin typeface="Arial" panose="020B0604020202020204" pitchFamily="34" charset="0"/>
                          <a:cs typeface="Arial" panose="020B0604020202020204" pitchFamily="34" charset="0"/>
                        </a:rPr>
                        <a:t>categ.1 (nota </a:t>
                      </a:r>
                      <a:r>
                        <a:rPr lang="it-IT" sz="1500" u="none" strike="noStrike" dirty="0">
                          <a:solidFill>
                            <a:schemeClr val="tx1"/>
                          </a:solidFill>
                          <a:effectLst/>
                          <a:latin typeface="Arial" panose="020B0604020202020204" pitchFamily="34" charset="0"/>
                          <a:cs typeface="Arial" panose="020B0604020202020204" pitchFamily="34" charset="0"/>
                        </a:rPr>
                        <a:t>11.2</a:t>
                      </a:r>
                      <a:endParaRPr lang="it-IT" sz="1500" b="0" i="0" u="none" strike="noStrike" dirty="0">
                        <a:solidFill>
                          <a:schemeClr val="tx1"/>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5 000 (net)</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a:effectLst/>
                          <a:latin typeface="Arial" panose="020B0604020202020204" pitchFamily="34" charset="0"/>
                          <a:cs typeface="Arial" panose="020B0604020202020204" pitchFamily="34" charset="0"/>
                        </a:rPr>
                        <a:t>50 000 (net)</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500" u="none" strike="noStrike" dirty="0">
                          <a:effectLst/>
                          <a:latin typeface="Arial" panose="020B0604020202020204" pitchFamily="34" charset="0"/>
                          <a:cs typeface="Arial" panose="020B0604020202020204" pitchFamily="34" charset="0"/>
                        </a:rPr>
                        <a:t>6. INFLAMABILE [dacă substanța sau preparatul se încadrează</a:t>
                      </a:r>
                      <a:br>
                        <a:rPr lang="vi-VN" sz="1500" u="none" strike="noStrike" dirty="0">
                          <a:effectLst/>
                          <a:latin typeface="Arial" panose="020B0604020202020204" pitchFamily="34" charset="0"/>
                          <a:cs typeface="Arial" panose="020B0604020202020204" pitchFamily="34" charset="0"/>
                        </a:rPr>
                      </a:br>
                      <a:r>
                        <a:rPr lang="vi-VN" sz="1500" u="none" strike="noStrike" dirty="0">
                          <a:effectLst/>
                          <a:latin typeface="Arial" panose="020B0604020202020204" pitchFamily="34" charset="0"/>
                          <a:cs typeface="Arial" panose="020B0604020202020204" pitchFamily="34" charset="0"/>
                        </a:rPr>
                        <a:t>în definiția dată la nota 3 litera (a)]</a:t>
                      </a:r>
                      <a:endParaRPr lang="vi-VN"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500" b="1" u="none" strike="noStrike" dirty="0">
                          <a:solidFill>
                            <a:srgbClr val="FF0000"/>
                          </a:solidFill>
                          <a:effectLst/>
                          <a:latin typeface="Arial" panose="020B0604020202020204" pitchFamily="34" charset="0"/>
                          <a:cs typeface="Arial" panose="020B0604020202020204" pitchFamily="34" charset="0"/>
                        </a:rPr>
                        <a:t>R10</a:t>
                      </a:r>
                      <a:endParaRPr lang="en-US" sz="15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5000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dirty="0">
                          <a:effectLst/>
                          <a:latin typeface="Arial" panose="020B0604020202020204" pitchFamily="34" charset="0"/>
                          <a:cs typeface="Arial" panose="020B0604020202020204" pitchFamily="34" charset="0"/>
                        </a:rPr>
                        <a:t>50000</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r>
              <a:tr h="642308">
                <a:tc>
                  <a:txBody>
                    <a:bodyPr/>
                    <a:lstStyle/>
                    <a:p>
                      <a:pPr algn="l" fontAlgn="b"/>
                      <a:r>
                        <a:rPr lang="en-US" sz="1500" b="1" u="none" strike="noStrike" dirty="0">
                          <a:solidFill>
                            <a:srgbClr val="FF0000"/>
                          </a:solidFill>
                          <a:effectLst/>
                          <a:latin typeface="Arial" panose="020B0604020202020204" pitchFamily="34" charset="0"/>
                          <a:cs typeface="Arial" panose="020B0604020202020204" pitchFamily="34" charset="0"/>
                        </a:rPr>
                        <a:t>P4 </a:t>
                      </a:r>
                      <a:r>
                        <a:rPr lang="en-US" sz="1500" b="1" u="none" strike="noStrike" dirty="0">
                          <a:effectLst/>
                          <a:latin typeface="Arial" panose="020B0604020202020204" pitchFamily="34" charset="0"/>
                          <a:cs typeface="Arial" panose="020B0604020202020204" pitchFamily="34" charset="0"/>
                        </a:rPr>
                        <a:t>GAZE OXIDANTE </a:t>
                      </a:r>
                      <a:r>
                        <a:rPr lang="en-US" sz="1500" u="none" strike="noStrike" dirty="0">
                          <a:effectLst/>
                          <a:latin typeface="Arial" panose="020B0604020202020204" pitchFamily="34" charset="0"/>
                          <a:cs typeface="Arial" panose="020B0604020202020204" pitchFamily="34" charset="0"/>
                        </a:rPr>
                        <a:t>Gaze </a:t>
                      </a:r>
                      <a:r>
                        <a:rPr lang="en-US" sz="1500" u="none" strike="noStrike" dirty="0" err="1">
                          <a:effectLst/>
                          <a:latin typeface="Arial" panose="020B0604020202020204" pitchFamily="34" charset="0"/>
                          <a:cs typeface="Arial" panose="020B0604020202020204" pitchFamily="34" charset="0"/>
                        </a:rPr>
                        <a:t>oxidante</a:t>
                      </a:r>
                      <a:r>
                        <a:rPr lang="en-US" sz="1500" u="none" strike="noStrike" dirty="0">
                          <a:effectLst/>
                          <a:latin typeface="Arial" panose="020B0604020202020204" pitchFamily="34" charset="0"/>
                          <a:cs typeface="Arial" panose="020B0604020202020204" pitchFamily="34" charset="0"/>
                        </a:rPr>
                        <a:t>, </a:t>
                      </a:r>
                      <a:r>
                        <a:rPr lang="en-US" sz="1500" b="1" u="none" strike="noStrike" dirty="0" smtClean="0">
                          <a:effectLst/>
                          <a:latin typeface="Arial" panose="020B0604020202020204" pitchFamily="34" charset="0"/>
                          <a:cs typeface="Arial" panose="020B0604020202020204" pitchFamily="34" charset="0"/>
                        </a:rPr>
                        <a:t>categ.1</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50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a:effectLst/>
                          <a:latin typeface="Arial" panose="020B0604020202020204" pitchFamily="34" charset="0"/>
                          <a:cs typeface="Arial" panose="020B0604020202020204" pitchFamily="34" charset="0"/>
                        </a:rPr>
                        <a:t>200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500" u="none" strike="noStrike">
                          <a:effectLst/>
                          <a:latin typeface="Arial" panose="020B0604020202020204" pitchFamily="34" charset="0"/>
                          <a:cs typeface="Arial" panose="020B0604020202020204" pitchFamily="34" charset="0"/>
                        </a:rPr>
                        <a:t>7a. FOARTE INFLAMABILE [dacă substanța sau preparatul se</a:t>
                      </a:r>
                      <a:br>
                        <a:rPr lang="vi-VN" sz="1500" u="none" strike="noStrike">
                          <a:effectLst/>
                          <a:latin typeface="Arial" panose="020B0604020202020204" pitchFamily="34" charset="0"/>
                          <a:cs typeface="Arial" panose="020B0604020202020204" pitchFamily="34" charset="0"/>
                        </a:rPr>
                      </a:br>
                      <a:r>
                        <a:rPr lang="vi-VN" sz="1500" u="none" strike="noStrike">
                          <a:effectLst/>
                          <a:latin typeface="Arial" panose="020B0604020202020204" pitchFamily="34" charset="0"/>
                          <a:cs typeface="Arial" panose="020B0604020202020204" pitchFamily="34" charset="0"/>
                        </a:rPr>
                        <a:t>încadrează în definiția dată la nota 3 litera (b) alineatul (1)]</a:t>
                      </a:r>
                      <a:endParaRPr lang="vi-VN"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pt-BR" sz="1500" b="1" u="none" strike="noStrike" dirty="0">
                          <a:solidFill>
                            <a:srgbClr val="FF0000"/>
                          </a:solidFill>
                          <a:effectLst/>
                          <a:latin typeface="Arial" panose="020B0604020202020204" pitchFamily="34" charset="0"/>
                          <a:cs typeface="Arial" panose="020B0604020202020204" pitchFamily="34" charset="0"/>
                        </a:rPr>
                        <a:t>R17;              R10 si R11 </a:t>
                      </a:r>
                      <a:endParaRPr lang="pt-BR" sz="15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dirty="0">
                          <a:effectLst/>
                          <a:latin typeface="Arial" panose="020B0604020202020204" pitchFamily="34" charset="0"/>
                          <a:cs typeface="Arial" panose="020B0604020202020204" pitchFamily="34" charset="0"/>
                        </a:rPr>
                        <a:t>50</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dirty="0">
                          <a:effectLst/>
                          <a:latin typeface="Arial" panose="020B0604020202020204" pitchFamily="34" charset="0"/>
                          <a:cs typeface="Arial" panose="020B0604020202020204" pitchFamily="34" charset="0"/>
                        </a:rPr>
                        <a:t>200</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r>
            </a:tbl>
          </a:graphicData>
        </a:graphic>
      </p:graphicFrame>
      <p:sp>
        <p:nvSpPr>
          <p:cNvPr id="7" name="Rectangle 6"/>
          <p:cNvSpPr/>
          <p:nvPr/>
        </p:nvSpPr>
        <p:spPr>
          <a:xfrm>
            <a:off x="1752600" y="362466"/>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1331360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0548023"/>
              </p:ext>
            </p:extLst>
          </p:nvPr>
        </p:nvGraphicFramePr>
        <p:xfrm>
          <a:off x="76200" y="609599"/>
          <a:ext cx="8991600" cy="6113348"/>
        </p:xfrm>
        <a:graphic>
          <a:graphicData uri="http://schemas.openxmlformats.org/drawingml/2006/table">
            <a:tbl>
              <a:tblPr>
                <a:tableStyleId>{5C22544A-7EE6-4342-B048-85BDC9FD1C3A}</a:tableStyleId>
              </a:tblPr>
              <a:tblGrid>
                <a:gridCol w="4495800"/>
                <a:gridCol w="762000"/>
                <a:gridCol w="762000"/>
                <a:gridCol w="1752600"/>
                <a:gridCol w="1219200"/>
              </a:tblGrid>
              <a:tr h="406362">
                <a:tc gridSpan="3">
                  <a:txBody>
                    <a:bodyPr/>
                    <a:lstStyle/>
                    <a:p>
                      <a:pPr algn="l" rtl="0" fontAlgn="ct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2012/18/UE  </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96/82/CE </a:t>
                      </a:r>
                      <a:r>
                        <a:rPr lang="en-US" sz="1300" b="1" u="none" strike="noStrike" dirty="0" err="1">
                          <a:effectLst/>
                          <a:latin typeface="Arial" panose="020B0604020202020204" pitchFamily="34" charset="0"/>
                          <a:cs typeface="Arial" panose="020B0604020202020204" pitchFamily="34" charset="0"/>
                        </a:rPr>
                        <a:t>modificata</a:t>
                      </a:r>
                      <a:r>
                        <a:rPr lang="en-US" sz="1300" b="1" u="none" strike="noStrike" dirty="0">
                          <a:effectLst/>
                          <a:latin typeface="Arial" panose="020B0604020202020204" pitchFamily="34" charset="0"/>
                          <a:cs typeface="Arial" panose="020B0604020202020204" pitchFamily="34" charset="0"/>
                        </a:rPr>
                        <a:t> de </a:t>
                      </a: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2003/105  </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43140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rPr>
                        <a:t> </a:t>
                      </a:r>
                      <a:r>
                        <a:rPr lang="en-US" sz="1300" u="none" strike="noStrike" dirty="0" err="1" smtClean="0">
                          <a:effectLst/>
                        </a:rPr>
                        <a:t>Coloana</a:t>
                      </a:r>
                      <a:r>
                        <a:rPr lang="en-US" sz="1300" u="none" strike="noStrike" dirty="0" smtClean="0">
                          <a:effectLs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Arial"/>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err="1" smtClean="0">
                          <a:effectLst/>
                        </a:rPr>
                        <a:t>Niv</a:t>
                      </a:r>
                      <a:r>
                        <a:rPr lang="en-US" sz="1300" u="none" strike="noStrike" dirty="0" smtClean="0">
                          <a:effectLst/>
                        </a:rPr>
                        <a:t>. Infer.   </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err="1" smtClean="0">
                          <a:effectLst/>
                        </a:rPr>
                        <a:t>Niv.super</a:t>
                      </a:r>
                      <a:endParaRPr lang="en-US" sz="1300" b="0" i="0" u="none" strike="noStrike" dirty="0" smtClean="0">
                        <a:solidFill>
                          <a:srgbClr val="000000"/>
                        </a:solidFill>
                        <a:effectLst/>
                        <a:latin typeface="+mn-lt"/>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rPr>
                        <a:t> </a:t>
                      </a:r>
                      <a:r>
                        <a:rPr lang="en-US" sz="1300" u="none" strike="noStrike" dirty="0" err="1" smtClean="0">
                          <a:effectLst/>
                        </a:rPr>
                        <a:t>Coloana</a:t>
                      </a:r>
                      <a:r>
                        <a:rPr lang="en-US" sz="1300" u="none" strike="noStrike" dirty="0" smtClean="0">
                          <a:effectLs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Arial"/>
                      </a:endParaRPr>
                    </a:p>
                  </a:txBody>
                  <a:tcPr marL="1306" marR="1306" marT="1306" marB="0"/>
                </a:tc>
                <a:tc>
                  <a:txBody>
                    <a:bodyPr/>
                    <a:lstStyle/>
                    <a:p>
                      <a:pPr algn="ctr" fontAlgn="t"/>
                      <a:r>
                        <a:rPr lang="en-US" sz="1300" u="none" strike="noStrike" dirty="0" err="1">
                          <a:effectLst/>
                        </a:rPr>
                        <a:t>Fraza</a:t>
                      </a:r>
                      <a:r>
                        <a:rPr lang="en-US" sz="1300" u="none" strike="noStrike" dirty="0">
                          <a:effectLst/>
                        </a:rPr>
                        <a:t> de </a:t>
                      </a:r>
                      <a:r>
                        <a:rPr lang="en-US" sz="1300" u="none" strike="noStrike" dirty="0" err="1">
                          <a:effectLst/>
                        </a:rPr>
                        <a:t>risc</a:t>
                      </a:r>
                      <a:r>
                        <a:rPr lang="en-US" sz="1300" u="none" strike="noStrike" dirty="0">
                          <a:effectLst/>
                        </a:rPr>
                        <a:t> </a:t>
                      </a:r>
                      <a:endParaRPr lang="en-US" sz="1300" b="0" i="0" u="none" strike="noStrike" dirty="0">
                        <a:solidFill>
                          <a:srgbClr val="000000"/>
                        </a:solidFill>
                        <a:effectLst/>
                        <a:latin typeface="Arial"/>
                      </a:endParaRPr>
                    </a:p>
                  </a:txBody>
                  <a:tcPr marL="1306" marR="1306" marT="1306" marB="0"/>
                </a:tc>
              </a:tr>
              <a:tr h="1390602">
                <a:tc>
                  <a:txBody>
                    <a:bodyPr/>
                    <a:lstStyle/>
                    <a:p>
                      <a:pPr algn="l" fontAlgn="b"/>
                      <a:r>
                        <a:rPr lang="vi-VN" sz="1200" b="1" u="none" strike="noStrike" dirty="0">
                          <a:solidFill>
                            <a:srgbClr val="0070C0"/>
                          </a:solidFill>
                          <a:effectLst/>
                        </a:rPr>
                        <a:t>P5a LICHIDE INFLAMABILE </a:t>
                      </a:r>
                      <a:r>
                        <a:rPr lang="vi-VN" sz="1200" u="none" strike="noStrike" dirty="0">
                          <a:solidFill>
                            <a:srgbClr val="0070C0"/>
                          </a:solidFill>
                          <a:effectLst/>
                        </a:rPr>
                        <a:t>— Lichide inflamabile, categoria 1; sau — Lichide inflamabile categoria 2 sau 3 menținute la o temperatură superioară punctului de fierbere; sau — Alte lichide cu punct de aprindere ≤ 60 °C, menținute la o temperatură superioară punctului lor de fierbere (a se vedea nota 12)</a:t>
                      </a:r>
                      <a:endParaRPr lang="vi-VN" sz="1200" b="0" i="0" u="none" strike="noStrike" dirty="0">
                        <a:solidFill>
                          <a:srgbClr val="0070C0"/>
                        </a:solidFill>
                        <a:effectLst/>
                        <a:latin typeface="Calibri"/>
                      </a:endParaRPr>
                    </a:p>
                  </a:txBody>
                  <a:tcPr marL="1306" marR="1306" marT="1306" marB="0" anchor="b"/>
                </a:tc>
                <a:tc>
                  <a:txBody>
                    <a:bodyPr/>
                    <a:lstStyle/>
                    <a:p>
                      <a:pPr algn="ctr" fontAlgn="ctr"/>
                      <a:r>
                        <a:rPr lang="en-US" sz="1300" u="none" strike="noStrike" dirty="0">
                          <a:solidFill>
                            <a:srgbClr val="FF0000"/>
                          </a:solidFill>
                          <a:effectLst/>
                          <a:latin typeface="Arial" panose="020B0604020202020204" pitchFamily="34" charset="0"/>
                          <a:cs typeface="Arial" panose="020B0604020202020204" pitchFamily="34" charset="0"/>
                        </a:rPr>
                        <a:t>10</a:t>
                      </a:r>
                      <a:br>
                        <a:rPr lang="en-US" sz="1300" u="none" strike="noStrike" dirty="0">
                          <a:solidFill>
                            <a:srgbClr val="FF0000"/>
                          </a:solidFill>
                          <a:effectLst/>
                          <a:latin typeface="Arial" panose="020B0604020202020204" pitchFamily="34" charset="0"/>
                          <a:cs typeface="Arial" panose="020B0604020202020204" pitchFamily="34" charset="0"/>
                        </a:rPr>
                      </a:b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solidFill>
                            <a:srgbClr val="FF0000"/>
                          </a:solidFill>
                          <a:effectLst/>
                          <a:latin typeface="Arial" panose="020B0604020202020204" pitchFamily="34" charset="0"/>
                          <a:cs typeface="Arial" panose="020B0604020202020204" pitchFamily="34" charset="0"/>
                        </a:rPr>
                        <a:t>50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r>
                      <a:br>
                        <a:rPr lang="en-US" sz="1300" u="none" strike="noStrike" dirty="0">
                          <a:effectLst/>
                        </a:rPr>
                      </a:br>
                      <a:endParaRPr lang="en-US" sz="1300" b="0" i="0" u="none" strike="noStrike" dirty="0">
                        <a:solidFill>
                          <a:srgbClr val="000000"/>
                        </a:solidFill>
                        <a:effectLst/>
                        <a:latin typeface="Calibri"/>
                      </a:endParaRPr>
                    </a:p>
                  </a:txBody>
                  <a:tcPr marL="1306" marR="1306" marT="1306" marB="0" anchor="b"/>
                </a:tc>
                <a:tc>
                  <a:txBody>
                    <a:bodyPr/>
                    <a:lstStyle/>
                    <a:p>
                      <a:pPr algn="l" fontAlgn="b"/>
                      <a:endParaRPr lang="en-US" sz="1300" b="0" i="0" u="none" strike="noStrike" dirty="0">
                        <a:solidFill>
                          <a:srgbClr val="000000"/>
                        </a:solidFill>
                        <a:effectLst/>
                        <a:latin typeface="Calibri"/>
                      </a:endParaRPr>
                    </a:p>
                  </a:txBody>
                  <a:tcPr marL="1306" marR="1306" marT="1306" marB="0" anchor="b"/>
                </a:tc>
              </a:tr>
              <a:tr h="1985966">
                <a:tc>
                  <a:txBody>
                    <a:bodyPr/>
                    <a:lstStyle/>
                    <a:p>
                      <a:pPr algn="l" fontAlgn="b"/>
                      <a:r>
                        <a:rPr lang="vi-VN" sz="1200" b="1" u="none" strike="noStrike" dirty="0">
                          <a:solidFill>
                            <a:srgbClr val="0070C0"/>
                          </a:solidFill>
                          <a:effectLst/>
                        </a:rPr>
                        <a:t>P5b LICHIDE INFLAMABILE </a:t>
                      </a:r>
                      <a:r>
                        <a:rPr lang="vi-VN" sz="1200" u="none" strike="noStrike" dirty="0">
                          <a:solidFill>
                            <a:srgbClr val="0070C0"/>
                          </a:solidFill>
                          <a:effectLst/>
                        </a:rPr>
                        <a:t>— Lichide inflamabile de categoria 2 sau 3 în cazul cărora anumite condiții de procesare, cum ar fi presiune înaltă sau temperatură ridicată, pot crea pericole de accidente majore; sau — Alte lichide cu punct de aprindere ≤ 60 °C în cazul cărora anumite condiții de procesare, cum ar fi presiune înaltă sau temperatură ridicată, pot crea pericole de accidente majore (a se vedea nota 12)</a:t>
                      </a:r>
                      <a:endParaRPr lang="vi-VN" sz="1200" b="0" i="0" u="none" strike="noStrike" dirty="0">
                        <a:solidFill>
                          <a:srgbClr val="0070C0"/>
                        </a:solidFill>
                        <a:effectLst/>
                        <a:latin typeface="Calibri"/>
                      </a:endParaRPr>
                    </a:p>
                  </a:txBody>
                  <a:tcPr marL="1306" marR="1306" marT="1306" marB="0" anchor="b"/>
                </a:tc>
                <a:tc>
                  <a:txBody>
                    <a:bodyPr/>
                    <a:lstStyle/>
                    <a:p>
                      <a:pPr algn="ctr" fontAlgn="ctr"/>
                      <a:r>
                        <a:rPr lang="en-US" sz="1300" u="none" strike="noStrike">
                          <a:solidFill>
                            <a:srgbClr val="FF0000"/>
                          </a:solidFill>
                          <a:effectLst/>
                          <a:latin typeface="Arial" panose="020B0604020202020204" pitchFamily="34" charset="0"/>
                          <a:cs typeface="Arial" panose="020B0604020202020204" pitchFamily="34" charset="0"/>
                        </a:rPr>
                        <a:t>50</a:t>
                      </a:r>
                      <a:endParaRPr lang="en-US" sz="1300" b="0" i="0" u="none" strike="noStrike">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solidFill>
                            <a:srgbClr val="FF0000"/>
                          </a:solidFill>
                          <a:effectLst/>
                          <a:latin typeface="Arial" panose="020B0604020202020204" pitchFamily="34" charset="0"/>
                          <a:cs typeface="Arial" panose="020B0604020202020204" pitchFamily="34" charset="0"/>
                        </a:rPr>
                        <a:t>200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r h="944078">
                <a:tc>
                  <a:txBody>
                    <a:bodyPr/>
                    <a:lstStyle/>
                    <a:p>
                      <a:pPr algn="l" fontAlgn="b"/>
                      <a:r>
                        <a:rPr lang="en-US" sz="1300" b="1" u="none" strike="noStrike" dirty="0">
                          <a:solidFill>
                            <a:srgbClr val="FF0000"/>
                          </a:solidFill>
                          <a:effectLst/>
                          <a:latin typeface="Arial" panose="020B0604020202020204" pitchFamily="34" charset="0"/>
                          <a:cs typeface="Arial" panose="020B0604020202020204" pitchFamily="34" charset="0"/>
                        </a:rPr>
                        <a:t>P5c LICHIDE INFLAMABILE</a:t>
                      </a:r>
                      <a:r>
                        <a:rPr lang="en-US" sz="1300" b="1" u="none" strike="noStrike" dirty="0">
                          <a:effectLst/>
                          <a:latin typeface="Arial" panose="020B0604020202020204" pitchFamily="34" charset="0"/>
                          <a:cs typeface="Arial" panose="020B0604020202020204" pitchFamily="34" charset="0"/>
                        </a:rPr>
                        <a:t> </a:t>
                      </a:r>
                      <a:r>
                        <a:rPr lang="en-US" sz="1300" u="none" strike="noStrike" dirty="0" err="1">
                          <a:effectLst/>
                          <a:latin typeface="Arial" panose="020B0604020202020204" pitchFamily="34" charset="0"/>
                          <a:cs typeface="Arial" panose="020B0604020202020204" pitchFamily="34" charset="0"/>
                        </a:rPr>
                        <a:t>Lichide</a:t>
                      </a:r>
                      <a:r>
                        <a:rPr lang="en-US" sz="1300" u="none" strike="noStrike" dirty="0">
                          <a:effectLst/>
                          <a:latin typeface="Arial" panose="020B0604020202020204" pitchFamily="34" charset="0"/>
                          <a:cs typeface="Arial" panose="020B0604020202020204" pitchFamily="34" charset="0"/>
                        </a:rPr>
                        <a:t> </a:t>
                      </a:r>
                      <a:r>
                        <a:rPr lang="en-US" sz="1300" u="none" strike="noStrike" dirty="0" err="1">
                          <a:effectLst/>
                          <a:latin typeface="Arial" panose="020B0604020202020204" pitchFamily="34" charset="0"/>
                          <a:cs typeface="Arial" panose="020B0604020202020204" pitchFamily="34" charset="0"/>
                        </a:rPr>
                        <a:t>inflamabile</a:t>
                      </a:r>
                      <a:r>
                        <a:rPr lang="en-US" sz="1300" u="none" strike="noStrike" dirty="0">
                          <a:effectLst/>
                          <a:latin typeface="Arial" panose="020B0604020202020204" pitchFamily="34" charset="0"/>
                          <a:cs typeface="Arial" panose="020B0604020202020204" pitchFamily="34" charset="0"/>
                        </a:rPr>
                        <a:t>, </a:t>
                      </a:r>
                      <a:r>
                        <a:rPr lang="en-US" sz="1300" u="none" strike="noStrike" dirty="0" err="1">
                          <a:effectLst/>
                          <a:latin typeface="Arial" panose="020B0604020202020204" pitchFamily="34" charset="0"/>
                          <a:cs typeface="Arial" panose="020B0604020202020204" pitchFamily="34" charset="0"/>
                        </a:rPr>
                        <a:t>categoria</a:t>
                      </a:r>
                      <a:r>
                        <a:rPr lang="en-US" sz="1300" u="none" strike="noStrike" dirty="0">
                          <a:effectLst/>
                          <a:latin typeface="Arial" panose="020B0604020202020204" pitchFamily="34" charset="0"/>
                          <a:cs typeface="Arial" panose="020B0604020202020204" pitchFamily="34" charset="0"/>
                        </a:rPr>
                        <a:t> 2 </a:t>
                      </a:r>
                      <a:r>
                        <a:rPr lang="en-US" sz="1300" u="none" strike="noStrike" dirty="0" err="1">
                          <a:effectLst/>
                          <a:latin typeface="Arial" panose="020B0604020202020204" pitchFamily="34" charset="0"/>
                          <a:cs typeface="Arial" panose="020B0604020202020204" pitchFamily="34" charset="0"/>
                        </a:rPr>
                        <a:t>sau</a:t>
                      </a:r>
                      <a:r>
                        <a:rPr lang="en-US" sz="1300" u="none" strike="noStrike" dirty="0">
                          <a:effectLst/>
                          <a:latin typeface="Arial" panose="020B0604020202020204" pitchFamily="34" charset="0"/>
                          <a:cs typeface="Arial" panose="020B0604020202020204" pitchFamily="34" charset="0"/>
                        </a:rPr>
                        <a:t> 3, care nu </a:t>
                      </a:r>
                      <a:r>
                        <a:rPr lang="en-US" sz="1300" u="none" strike="noStrike" dirty="0" err="1">
                          <a:effectLst/>
                          <a:latin typeface="Arial" panose="020B0604020202020204" pitchFamily="34" charset="0"/>
                          <a:cs typeface="Arial" panose="020B0604020202020204" pitchFamily="34" charset="0"/>
                        </a:rPr>
                        <a:t>sunt</a:t>
                      </a:r>
                      <a:r>
                        <a:rPr lang="en-US" sz="1300" u="none" strike="noStrike" dirty="0">
                          <a:effectLst/>
                          <a:latin typeface="Arial" panose="020B0604020202020204" pitchFamily="34" charset="0"/>
                          <a:cs typeface="Arial" panose="020B0604020202020204" pitchFamily="34" charset="0"/>
                        </a:rPr>
                        <a:t> </a:t>
                      </a:r>
                      <a:r>
                        <a:rPr lang="en-US" sz="1300" u="none" strike="noStrike" dirty="0" err="1">
                          <a:effectLst/>
                          <a:latin typeface="Arial" panose="020B0604020202020204" pitchFamily="34" charset="0"/>
                          <a:cs typeface="Arial" panose="020B0604020202020204" pitchFamily="34" charset="0"/>
                        </a:rPr>
                        <a:t>incluse</a:t>
                      </a:r>
                      <a:r>
                        <a:rPr lang="en-US" sz="1300" u="none" strike="noStrike" dirty="0">
                          <a:effectLst/>
                          <a:latin typeface="Arial" panose="020B0604020202020204" pitchFamily="34" charset="0"/>
                          <a:cs typeface="Arial" panose="020B0604020202020204" pitchFamily="34" charset="0"/>
                        </a:rPr>
                        <a:t> </a:t>
                      </a:r>
                      <a:r>
                        <a:rPr lang="en-US" sz="1300" u="none" strike="noStrike" dirty="0" err="1">
                          <a:effectLst/>
                          <a:latin typeface="Arial" panose="020B0604020202020204" pitchFamily="34" charset="0"/>
                          <a:cs typeface="Arial" panose="020B0604020202020204" pitchFamily="34" charset="0"/>
                        </a:rPr>
                        <a:t>în</a:t>
                      </a:r>
                      <a:r>
                        <a:rPr lang="en-US" sz="1300" u="none" strike="noStrike" dirty="0">
                          <a:effectLst/>
                          <a:latin typeface="Arial" panose="020B0604020202020204" pitchFamily="34" charset="0"/>
                          <a:cs typeface="Arial" panose="020B0604020202020204" pitchFamily="34" charset="0"/>
                        </a:rPr>
                        <a:t> P5a </a:t>
                      </a:r>
                      <a:r>
                        <a:rPr lang="en-US" sz="1300" u="none" strike="noStrike" dirty="0" err="1">
                          <a:effectLst/>
                          <a:latin typeface="Arial" panose="020B0604020202020204" pitchFamily="34" charset="0"/>
                          <a:cs typeface="Arial" panose="020B0604020202020204" pitchFamily="34" charset="0"/>
                        </a:rPr>
                        <a:t>și</a:t>
                      </a:r>
                      <a:r>
                        <a:rPr lang="en-US" sz="1300" u="none" strike="noStrike" dirty="0">
                          <a:effectLst/>
                          <a:latin typeface="Arial" panose="020B0604020202020204" pitchFamily="34" charset="0"/>
                          <a:cs typeface="Arial" panose="020B0604020202020204" pitchFamily="34" charset="0"/>
                        </a:rPr>
                        <a:t> P5b</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300" u="none" strike="noStrike" dirty="0">
                          <a:effectLst/>
                          <a:latin typeface="Arial" panose="020B0604020202020204" pitchFamily="34" charset="0"/>
                          <a:cs typeface="Arial" panose="020B0604020202020204" pitchFamily="34" charset="0"/>
                        </a:rPr>
                        <a:t>5 000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50 000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300" u="none" strike="noStrike" dirty="0">
                          <a:effectLst/>
                        </a:rPr>
                        <a:t>7b. </a:t>
                      </a:r>
                      <a:r>
                        <a:rPr lang="vi-VN" sz="1100" u="none" strike="noStrike" dirty="0">
                          <a:effectLst/>
                        </a:rPr>
                        <a:t>Lichide FOARTE INFLAMABILE [dacă substanța sau</a:t>
                      </a:r>
                      <a:br>
                        <a:rPr lang="vi-VN" sz="1100" u="none" strike="noStrike" dirty="0">
                          <a:effectLst/>
                        </a:rPr>
                      </a:br>
                      <a:r>
                        <a:rPr lang="vi-VN" sz="1100" u="none" strike="noStrike" dirty="0">
                          <a:effectLst/>
                        </a:rPr>
                        <a:t>preparatul se încadrează în definiția dată la nota 3 litera</a:t>
                      </a:r>
                      <a:br>
                        <a:rPr lang="vi-VN" sz="1100" u="none" strike="noStrike" dirty="0">
                          <a:effectLst/>
                        </a:rPr>
                      </a:br>
                      <a:r>
                        <a:rPr lang="vi-VN" sz="1100" u="none" strike="noStrike" dirty="0">
                          <a:effectLst/>
                        </a:rPr>
                        <a:t>(b) alineatul (2</a:t>
                      </a:r>
                      <a:r>
                        <a:rPr lang="vi-VN" sz="1100" u="none" strike="noStrike" dirty="0" smtClean="0">
                          <a:effectLst/>
                        </a:rPr>
                        <a:t>)]</a:t>
                      </a:r>
                      <a:endParaRPr lang="vi-VN" sz="1100" b="0" i="0" u="none" strike="noStrike" dirty="0">
                        <a:solidFill>
                          <a:srgbClr val="000000"/>
                        </a:solidFill>
                        <a:effectLst/>
                        <a:latin typeface="Calibri"/>
                      </a:endParaRPr>
                    </a:p>
                  </a:txBody>
                  <a:tcPr marL="1306" marR="1306" marT="1306" marB="0" anchor="b"/>
                </a:tc>
                <a:tc>
                  <a:txBody>
                    <a:bodyPr/>
                    <a:lstStyle/>
                    <a:p>
                      <a:pPr algn="l" fontAlgn="b"/>
                      <a:r>
                        <a:rPr lang="en-US" sz="1300" b="1" u="none" strike="noStrike" dirty="0">
                          <a:solidFill>
                            <a:srgbClr val="FF0000"/>
                          </a:solidFill>
                          <a:effectLst/>
                        </a:rPr>
                        <a:t>R11 a </a:t>
                      </a:r>
                      <a:r>
                        <a:rPr lang="en-US" sz="1300" b="1" u="none" strike="noStrike" dirty="0" err="1">
                          <a:solidFill>
                            <a:srgbClr val="FF0000"/>
                          </a:solidFill>
                          <a:effectLst/>
                        </a:rPr>
                        <a:t>doua</a:t>
                      </a:r>
                      <a:r>
                        <a:rPr lang="en-US" sz="1300" b="1" u="none" strike="noStrike" dirty="0">
                          <a:solidFill>
                            <a:srgbClr val="FF0000"/>
                          </a:solidFill>
                          <a:effectLst/>
                        </a:rPr>
                        <a:t> </a:t>
                      </a:r>
                      <a:r>
                        <a:rPr lang="en-US" sz="1300" b="1" u="none" strike="noStrike" dirty="0" err="1">
                          <a:solidFill>
                            <a:srgbClr val="FF0000"/>
                          </a:solidFill>
                          <a:effectLst/>
                        </a:rPr>
                        <a:t>liniuta</a:t>
                      </a:r>
                      <a:r>
                        <a:rPr lang="en-US" sz="1300" b="1" u="none" strike="noStrike" dirty="0">
                          <a:solidFill>
                            <a:srgbClr val="FF0000"/>
                          </a:solidFill>
                          <a:effectLst/>
                        </a:rPr>
                        <a:t> </a:t>
                      </a:r>
                      <a:endParaRPr lang="en-US" sz="1300" b="1" i="0" u="none" strike="noStrike" dirty="0">
                        <a:solidFill>
                          <a:srgbClr val="FF0000"/>
                        </a:solidFill>
                        <a:effectLst/>
                        <a:latin typeface="Calibri"/>
                      </a:endParaRPr>
                    </a:p>
                  </a:txBody>
                  <a:tcPr marL="1306" marR="1306" marT="1306" marB="0" anchor="b"/>
                </a:tc>
              </a:tr>
              <a:tr h="861389">
                <a:tc>
                  <a:txBody>
                    <a:bodyPr/>
                    <a:lstStyle/>
                    <a:p>
                      <a:pPr algn="l" fontAlgn="b"/>
                      <a:r>
                        <a:rPr lang="pt-BR" sz="1300" b="1" u="none" strike="noStrike" dirty="0">
                          <a:solidFill>
                            <a:srgbClr val="FF0000"/>
                          </a:solidFill>
                          <a:effectLst/>
                          <a:latin typeface="Arial" panose="020B0604020202020204" pitchFamily="34" charset="0"/>
                          <a:cs typeface="Arial" panose="020B0604020202020204" pitchFamily="34" charset="0"/>
                        </a:rPr>
                        <a:t>P6a </a:t>
                      </a:r>
                      <a:r>
                        <a:rPr lang="pt-BR" sz="1300" b="1" u="none" strike="noStrike" dirty="0">
                          <a:solidFill>
                            <a:srgbClr val="0070C0"/>
                          </a:solidFill>
                          <a:effectLst/>
                          <a:latin typeface="Arial" panose="020B0604020202020204" pitchFamily="34" charset="0"/>
                          <a:cs typeface="Arial" panose="020B0604020202020204" pitchFamily="34" charset="0"/>
                        </a:rPr>
                        <a:t>SUBSTANȚE ȘI AMESTECURI AUTOREACTIVE </a:t>
                      </a:r>
                      <a:r>
                        <a:rPr lang="pt-BR" sz="1300" b="1" u="none" strike="noStrike" dirty="0" err="1">
                          <a:solidFill>
                            <a:srgbClr val="0070C0"/>
                          </a:solidFill>
                          <a:effectLst/>
                          <a:latin typeface="Arial" panose="020B0604020202020204" pitchFamily="34" charset="0"/>
                          <a:cs typeface="Arial" panose="020B0604020202020204" pitchFamily="34" charset="0"/>
                        </a:rPr>
                        <a:t>și</a:t>
                      </a:r>
                      <a:r>
                        <a:rPr lang="pt-BR" sz="1300" b="1" u="none" strike="noStrike" dirty="0">
                          <a:solidFill>
                            <a:srgbClr val="0070C0"/>
                          </a:solidFill>
                          <a:effectLst/>
                          <a:latin typeface="Arial" panose="020B0604020202020204" pitchFamily="34" charset="0"/>
                          <a:cs typeface="Arial" panose="020B0604020202020204" pitchFamily="34" charset="0"/>
                        </a:rPr>
                        <a:t> PEROXIZI ORGANICI </a:t>
                      </a:r>
                      <a:r>
                        <a:rPr lang="pt-BR" sz="1300" u="none" strike="noStrike" dirty="0" err="1">
                          <a:solidFill>
                            <a:srgbClr val="0070C0"/>
                          </a:solidFill>
                          <a:effectLst/>
                          <a:latin typeface="Arial" panose="020B0604020202020204" pitchFamily="34" charset="0"/>
                          <a:cs typeface="Arial" panose="020B0604020202020204" pitchFamily="34" charset="0"/>
                        </a:rPr>
                        <a:t>Substanțe</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și</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amestecuri</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autoreactive</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tipul</a:t>
                      </a:r>
                      <a:r>
                        <a:rPr lang="pt-BR" sz="1300" u="none" strike="noStrike" dirty="0">
                          <a:solidFill>
                            <a:srgbClr val="0070C0"/>
                          </a:solidFill>
                          <a:effectLst/>
                          <a:latin typeface="Arial" panose="020B0604020202020204" pitchFamily="34" charset="0"/>
                          <a:cs typeface="Arial" panose="020B0604020202020204" pitchFamily="34" charset="0"/>
                        </a:rPr>
                        <a:t> A </a:t>
                      </a:r>
                      <a:r>
                        <a:rPr lang="pt-BR" sz="1300" u="none" strike="noStrike" dirty="0" err="1">
                          <a:solidFill>
                            <a:srgbClr val="0070C0"/>
                          </a:solidFill>
                          <a:effectLst/>
                          <a:latin typeface="Arial" panose="020B0604020202020204" pitchFamily="34" charset="0"/>
                          <a:cs typeface="Arial" panose="020B0604020202020204" pitchFamily="34" charset="0"/>
                        </a:rPr>
                        <a:t>sau</a:t>
                      </a:r>
                      <a:r>
                        <a:rPr lang="pt-BR" sz="1300" u="none" strike="noStrike" dirty="0">
                          <a:solidFill>
                            <a:srgbClr val="0070C0"/>
                          </a:solidFill>
                          <a:effectLst/>
                          <a:latin typeface="Arial" panose="020B0604020202020204" pitchFamily="34" charset="0"/>
                          <a:cs typeface="Arial" panose="020B0604020202020204" pitchFamily="34" charset="0"/>
                        </a:rPr>
                        <a:t> B, </a:t>
                      </a:r>
                      <a:r>
                        <a:rPr lang="pt-BR" sz="1300" u="none" strike="noStrike" dirty="0" err="1">
                          <a:solidFill>
                            <a:srgbClr val="0070C0"/>
                          </a:solidFill>
                          <a:effectLst/>
                          <a:latin typeface="Arial" panose="020B0604020202020204" pitchFamily="34" charset="0"/>
                          <a:cs typeface="Arial" panose="020B0604020202020204" pitchFamily="34" charset="0"/>
                        </a:rPr>
                        <a:t>sau</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peroxizi</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organici</a:t>
                      </a:r>
                      <a:r>
                        <a:rPr lang="pt-BR" sz="1300" u="none" strike="noStrike" dirty="0">
                          <a:solidFill>
                            <a:srgbClr val="0070C0"/>
                          </a:solidFill>
                          <a:effectLst/>
                          <a:latin typeface="Arial" panose="020B0604020202020204" pitchFamily="34" charset="0"/>
                          <a:cs typeface="Arial" panose="020B0604020202020204" pitchFamily="34" charset="0"/>
                        </a:rPr>
                        <a:t>, </a:t>
                      </a:r>
                      <a:r>
                        <a:rPr lang="pt-BR" sz="1300" u="none" strike="noStrike" dirty="0" err="1">
                          <a:solidFill>
                            <a:srgbClr val="0070C0"/>
                          </a:solidFill>
                          <a:effectLst/>
                          <a:latin typeface="Arial" panose="020B0604020202020204" pitchFamily="34" charset="0"/>
                          <a:cs typeface="Arial" panose="020B0604020202020204" pitchFamily="34" charset="0"/>
                        </a:rPr>
                        <a:t>tipul</a:t>
                      </a:r>
                      <a:r>
                        <a:rPr lang="pt-BR" sz="1300" u="none" strike="noStrike" dirty="0">
                          <a:solidFill>
                            <a:srgbClr val="0070C0"/>
                          </a:solidFill>
                          <a:effectLst/>
                          <a:latin typeface="Arial" panose="020B0604020202020204" pitchFamily="34" charset="0"/>
                          <a:cs typeface="Arial" panose="020B0604020202020204" pitchFamily="34" charset="0"/>
                        </a:rPr>
                        <a:t> A </a:t>
                      </a:r>
                      <a:r>
                        <a:rPr lang="pt-BR" sz="1300" u="none" strike="noStrike" dirty="0" err="1">
                          <a:solidFill>
                            <a:srgbClr val="0070C0"/>
                          </a:solidFill>
                          <a:effectLst/>
                          <a:latin typeface="Arial" panose="020B0604020202020204" pitchFamily="34" charset="0"/>
                          <a:cs typeface="Arial" panose="020B0604020202020204" pitchFamily="34" charset="0"/>
                        </a:rPr>
                        <a:t>sau</a:t>
                      </a:r>
                      <a:r>
                        <a:rPr lang="pt-BR" sz="1300" u="none" strike="noStrike" dirty="0">
                          <a:solidFill>
                            <a:srgbClr val="0070C0"/>
                          </a:solidFill>
                          <a:effectLst/>
                          <a:latin typeface="Arial" panose="020B0604020202020204" pitchFamily="34" charset="0"/>
                          <a:cs typeface="Arial" panose="020B0604020202020204" pitchFamily="34" charset="0"/>
                        </a:rPr>
                        <a:t> B</a:t>
                      </a:r>
                      <a:endParaRPr lang="pt-BR" sz="1300" b="0" i="0" u="none" strike="noStrike" dirty="0">
                        <a:solidFill>
                          <a:srgbClr val="0070C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300" u="none" strike="noStrike" dirty="0" smtClean="0">
                          <a:solidFill>
                            <a:srgbClr val="FF0000"/>
                          </a:solidFill>
                          <a:effectLst/>
                          <a:latin typeface="Arial" panose="020B0604020202020204" pitchFamily="34" charset="0"/>
                          <a:cs typeface="Arial" panose="020B0604020202020204" pitchFamily="34" charset="0"/>
                        </a:rPr>
                        <a:t>        10</a:t>
                      </a:r>
                      <a:r>
                        <a:rPr lang="en-US" sz="1300" u="none" strike="noStrike" dirty="0">
                          <a:solidFill>
                            <a:srgbClr val="FF0000"/>
                          </a:solidFill>
                          <a:effectLst/>
                          <a:latin typeface="Arial" panose="020B0604020202020204" pitchFamily="34" charset="0"/>
                          <a:cs typeface="Arial" panose="020B0604020202020204" pitchFamily="34" charset="0"/>
                        </a:rPr>
                        <a:t/>
                      </a:r>
                      <a:br>
                        <a:rPr lang="en-US" sz="1300" u="none" strike="noStrike" dirty="0">
                          <a:solidFill>
                            <a:srgbClr val="FF0000"/>
                          </a:solidFill>
                          <a:effectLst/>
                          <a:latin typeface="Arial" panose="020B0604020202020204" pitchFamily="34" charset="0"/>
                          <a:cs typeface="Arial" panose="020B0604020202020204" pitchFamily="34" charset="0"/>
                        </a:rPr>
                      </a:b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solidFill>
                            <a:srgbClr val="FF0000"/>
                          </a:solidFill>
                          <a:effectLst/>
                          <a:latin typeface="Arial" panose="020B0604020202020204" pitchFamily="34" charset="0"/>
                          <a:cs typeface="Arial" panose="020B0604020202020204" pitchFamily="34" charset="0"/>
                        </a:rPr>
                        <a:t>50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bl>
          </a:graphicData>
        </a:graphic>
      </p:graphicFrame>
      <p:sp>
        <p:nvSpPr>
          <p:cNvPr id="7" name="Rectangle 6"/>
          <p:cNvSpPr/>
          <p:nvPr/>
        </p:nvSpPr>
        <p:spPr>
          <a:xfrm>
            <a:off x="2209800" y="0"/>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1111256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2341671"/>
              </p:ext>
            </p:extLst>
          </p:nvPr>
        </p:nvGraphicFramePr>
        <p:xfrm>
          <a:off x="76200" y="216931"/>
          <a:ext cx="9067799" cy="6960469"/>
        </p:xfrm>
        <a:graphic>
          <a:graphicData uri="http://schemas.openxmlformats.org/drawingml/2006/table">
            <a:tbl>
              <a:tblPr>
                <a:tableStyleId>{5C22544A-7EE6-4342-B048-85BDC9FD1C3A}</a:tableStyleId>
              </a:tblPr>
              <a:tblGrid>
                <a:gridCol w="4457054"/>
                <a:gridCol w="614766"/>
                <a:gridCol w="768458"/>
                <a:gridCol w="1997990"/>
                <a:gridCol w="1229531"/>
              </a:tblGrid>
              <a:tr h="417025">
                <a:tc gridSpan="3">
                  <a:txBody>
                    <a:bodyPr/>
                    <a:lstStyle/>
                    <a:p>
                      <a:pPr algn="l" rtl="0" fontAlgn="ct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2012/18/UE  </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96/82/CE </a:t>
                      </a:r>
                      <a:r>
                        <a:rPr lang="en-US" sz="1300" b="1" u="none" strike="noStrike" dirty="0" err="1">
                          <a:effectLst/>
                          <a:latin typeface="Arial" panose="020B0604020202020204" pitchFamily="34" charset="0"/>
                          <a:cs typeface="Arial" panose="020B0604020202020204" pitchFamily="34" charset="0"/>
                        </a:rPr>
                        <a:t>modificata</a:t>
                      </a:r>
                      <a:r>
                        <a:rPr lang="en-US" sz="1300" b="1" u="none" strike="noStrike" dirty="0">
                          <a:effectLst/>
                          <a:latin typeface="Arial" panose="020B0604020202020204" pitchFamily="34" charset="0"/>
                          <a:cs typeface="Arial" panose="020B0604020202020204" pitchFamily="34" charset="0"/>
                        </a:rPr>
                        <a:t> de </a:t>
                      </a: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2003/105  </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42859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latin typeface="+mn-lt"/>
                        </a:rPr>
                        <a:t> </a:t>
                      </a:r>
                      <a:r>
                        <a:rPr lang="en-US" sz="1300" u="none" strike="noStrike" dirty="0" err="1" smtClean="0">
                          <a:effectLst/>
                          <a:latin typeface="+mn-lt"/>
                        </a:rPr>
                        <a:t>Coloana</a:t>
                      </a:r>
                      <a:r>
                        <a:rPr lang="en-US" sz="1300" u="none" strike="noStrike" dirty="0" smtClean="0">
                          <a:effectLst/>
                          <a:latin typeface="+mn-l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mn-lt"/>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err="1" smtClean="0">
                          <a:effectLst/>
                          <a:latin typeface="+mn-lt"/>
                        </a:rPr>
                        <a:t>Niv</a:t>
                      </a:r>
                      <a:r>
                        <a:rPr lang="en-US" sz="1300" u="none" strike="noStrike" dirty="0" smtClean="0">
                          <a:effectLst/>
                          <a:latin typeface="+mn-lt"/>
                        </a:rPr>
                        <a:t>. Inf.   Col.</a:t>
                      </a:r>
                      <a:r>
                        <a:rPr lang="en-US" sz="1300" u="none" strike="noStrike" baseline="0" dirty="0" smtClean="0">
                          <a:effectLst/>
                          <a:latin typeface="+mn-lt"/>
                        </a:rPr>
                        <a:t> </a:t>
                      </a:r>
                      <a:r>
                        <a:rPr lang="en-US" sz="1300" u="none" strike="noStrike" dirty="0" smtClean="0">
                          <a:effectLst/>
                          <a:latin typeface="+mn-lt"/>
                        </a:rPr>
                        <a:t>2</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err="1" smtClean="0">
                          <a:effectLst/>
                          <a:latin typeface="+mn-lt"/>
                        </a:rPr>
                        <a:t>Niv.sup</a:t>
                      </a:r>
                      <a:r>
                        <a:rPr lang="en-US" sz="1300" u="none" strike="noStrike" dirty="0" smtClean="0">
                          <a:effectLst/>
                          <a:latin typeface="+mn-lt"/>
                        </a:rPr>
                        <a:t>. Col.</a:t>
                      </a:r>
                      <a:r>
                        <a:rPr lang="en-US" sz="1300" u="none" strike="noStrike" baseline="0" dirty="0" smtClean="0">
                          <a:effectLst/>
                          <a:latin typeface="+mn-lt"/>
                        </a:rPr>
                        <a:t> </a:t>
                      </a:r>
                      <a:r>
                        <a:rPr lang="en-US" sz="1300" u="none" strike="noStrike" dirty="0" smtClean="0">
                          <a:effectLst/>
                          <a:latin typeface="+mn-lt"/>
                        </a:rPr>
                        <a:t>3</a:t>
                      </a:r>
                      <a:endParaRPr lang="en-US" sz="1300" b="0" i="0" u="none" strike="noStrike" dirty="0" smtClean="0">
                        <a:solidFill>
                          <a:srgbClr val="000000"/>
                        </a:solidFill>
                        <a:effectLst/>
                        <a:latin typeface="+mn-lt"/>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latin typeface="+mn-lt"/>
                        </a:rPr>
                        <a:t> </a:t>
                      </a:r>
                      <a:r>
                        <a:rPr lang="en-US" sz="1300" u="none" strike="noStrike" dirty="0" err="1" smtClean="0">
                          <a:effectLst/>
                          <a:latin typeface="+mn-lt"/>
                        </a:rPr>
                        <a:t>Coloana</a:t>
                      </a:r>
                      <a:r>
                        <a:rPr lang="en-US" sz="1300" u="none" strike="noStrike" dirty="0" smtClean="0">
                          <a:effectLst/>
                          <a:latin typeface="+mn-l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mn-lt"/>
                      </a:endParaRPr>
                    </a:p>
                  </a:txBody>
                  <a:tcPr marL="1306" marR="1306" marT="1306" marB="0"/>
                </a:tc>
                <a:tc>
                  <a:txBody>
                    <a:bodyPr/>
                    <a:lstStyle/>
                    <a:p>
                      <a:pPr algn="ctr" fontAlgn="t"/>
                      <a:r>
                        <a:rPr lang="en-US" sz="1300" u="none" strike="noStrike" dirty="0" err="1">
                          <a:effectLst/>
                          <a:latin typeface="+mn-lt"/>
                        </a:rPr>
                        <a:t>Fraza</a:t>
                      </a:r>
                      <a:r>
                        <a:rPr lang="en-US" sz="1300" u="none" strike="noStrike" dirty="0">
                          <a:effectLst/>
                          <a:latin typeface="+mn-lt"/>
                        </a:rPr>
                        <a:t> de </a:t>
                      </a:r>
                      <a:r>
                        <a:rPr lang="en-US" sz="1300" u="none" strike="noStrike" dirty="0" err="1">
                          <a:effectLst/>
                          <a:latin typeface="+mn-lt"/>
                        </a:rPr>
                        <a:t>risc</a:t>
                      </a:r>
                      <a:r>
                        <a:rPr lang="en-US" sz="1300" u="none" strike="noStrike" dirty="0">
                          <a:effectLst/>
                          <a:latin typeface="+mn-lt"/>
                        </a:rPr>
                        <a:t> </a:t>
                      </a:r>
                      <a:endParaRPr lang="en-US" sz="1300" b="0" i="0" u="none" strike="noStrike" dirty="0">
                        <a:solidFill>
                          <a:srgbClr val="000000"/>
                        </a:solidFill>
                        <a:effectLst/>
                        <a:latin typeface="+mn-lt"/>
                      </a:endParaRPr>
                    </a:p>
                  </a:txBody>
                  <a:tcPr marL="1306" marR="1306" marT="1306" marB="0"/>
                </a:tc>
              </a:tr>
              <a:tr h="664043">
                <a:tc>
                  <a:txBody>
                    <a:bodyPr/>
                    <a:lstStyle/>
                    <a:p>
                      <a:pPr algn="l" fontAlgn="b"/>
                      <a:r>
                        <a:rPr lang="pt-BR" sz="1300" b="1" u="none" strike="noStrike" dirty="0">
                          <a:solidFill>
                            <a:srgbClr val="FF0000"/>
                          </a:solidFill>
                          <a:effectLst/>
                        </a:rPr>
                        <a:t>P6b SUBSTANȚE ȘI AMESTECURI AUTOREACTIVE </a:t>
                      </a:r>
                      <a:r>
                        <a:rPr lang="pt-BR" sz="1300" b="1" u="none" strike="noStrike" dirty="0" err="1">
                          <a:solidFill>
                            <a:srgbClr val="FF0000"/>
                          </a:solidFill>
                          <a:effectLst/>
                        </a:rPr>
                        <a:t>și</a:t>
                      </a:r>
                      <a:r>
                        <a:rPr lang="pt-BR" sz="1300" b="1" u="none" strike="noStrike" dirty="0">
                          <a:solidFill>
                            <a:srgbClr val="FF0000"/>
                          </a:solidFill>
                          <a:effectLst/>
                        </a:rPr>
                        <a:t> PEROXIZI ORGANICI </a:t>
                      </a:r>
                      <a:r>
                        <a:rPr lang="pt-BR" sz="1300" u="none" strike="noStrike" dirty="0" smtClean="0">
                          <a:solidFill>
                            <a:srgbClr val="FF0000"/>
                          </a:solidFill>
                          <a:effectLst/>
                        </a:rPr>
                        <a:t>Subst. </a:t>
                      </a:r>
                      <a:r>
                        <a:rPr lang="pt-BR" sz="1300" u="none" strike="noStrike" dirty="0" err="1">
                          <a:solidFill>
                            <a:srgbClr val="FF0000"/>
                          </a:solidFill>
                          <a:effectLst/>
                        </a:rPr>
                        <a:t>și</a:t>
                      </a:r>
                      <a:r>
                        <a:rPr lang="pt-BR" sz="1300" u="none" strike="noStrike" dirty="0">
                          <a:solidFill>
                            <a:srgbClr val="FF0000"/>
                          </a:solidFill>
                          <a:effectLst/>
                        </a:rPr>
                        <a:t> </a:t>
                      </a:r>
                      <a:r>
                        <a:rPr lang="pt-BR" sz="1300" u="none" strike="noStrike" dirty="0" err="1">
                          <a:solidFill>
                            <a:srgbClr val="FF0000"/>
                          </a:solidFill>
                          <a:effectLst/>
                        </a:rPr>
                        <a:t>amestecuri</a:t>
                      </a:r>
                      <a:r>
                        <a:rPr lang="pt-BR" sz="1300" u="none" strike="noStrike" dirty="0">
                          <a:solidFill>
                            <a:srgbClr val="FF0000"/>
                          </a:solidFill>
                          <a:effectLst/>
                        </a:rPr>
                        <a:t> </a:t>
                      </a:r>
                      <a:r>
                        <a:rPr lang="pt-BR" sz="1300" u="none" strike="noStrike" dirty="0" err="1">
                          <a:solidFill>
                            <a:srgbClr val="FF0000"/>
                          </a:solidFill>
                          <a:effectLst/>
                        </a:rPr>
                        <a:t>autoreactive</a:t>
                      </a:r>
                      <a:r>
                        <a:rPr lang="pt-BR" sz="1300" u="none" strike="noStrike" dirty="0">
                          <a:solidFill>
                            <a:srgbClr val="FF0000"/>
                          </a:solidFill>
                          <a:effectLst/>
                        </a:rPr>
                        <a:t>, </a:t>
                      </a:r>
                      <a:r>
                        <a:rPr lang="pt-BR" sz="1300" u="none" strike="noStrike" dirty="0" err="1">
                          <a:solidFill>
                            <a:srgbClr val="FF0000"/>
                          </a:solidFill>
                          <a:effectLst/>
                        </a:rPr>
                        <a:t>tipul</a:t>
                      </a:r>
                      <a:r>
                        <a:rPr lang="pt-BR" sz="1300" u="none" strike="noStrike" dirty="0">
                          <a:solidFill>
                            <a:srgbClr val="FF0000"/>
                          </a:solidFill>
                          <a:effectLst/>
                        </a:rPr>
                        <a:t> C, D, E </a:t>
                      </a:r>
                      <a:r>
                        <a:rPr lang="pt-BR" sz="1300" u="none" strike="noStrike" dirty="0" err="1">
                          <a:solidFill>
                            <a:srgbClr val="FF0000"/>
                          </a:solidFill>
                          <a:effectLst/>
                        </a:rPr>
                        <a:t>sau</a:t>
                      </a:r>
                      <a:r>
                        <a:rPr lang="pt-BR" sz="1300" u="none" strike="noStrike" dirty="0">
                          <a:solidFill>
                            <a:srgbClr val="FF0000"/>
                          </a:solidFill>
                          <a:effectLst/>
                        </a:rPr>
                        <a:t> F, </a:t>
                      </a:r>
                      <a:r>
                        <a:rPr lang="pt-BR" sz="1300" u="none" strike="noStrike" dirty="0" err="1">
                          <a:solidFill>
                            <a:srgbClr val="FF0000"/>
                          </a:solidFill>
                          <a:effectLst/>
                        </a:rPr>
                        <a:t>sau</a:t>
                      </a:r>
                      <a:r>
                        <a:rPr lang="pt-BR" sz="1300" u="none" strike="noStrike" dirty="0">
                          <a:solidFill>
                            <a:srgbClr val="FF0000"/>
                          </a:solidFill>
                          <a:effectLst/>
                        </a:rPr>
                        <a:t> </a:t>
                      </a:r>
                      <a:r>
                        <a:rPr lang="pt-BR" sz="1300" u="none" strike="noStrike" dirty="0" err="1">
                          <a:solidFill>
                            <a:srgbClr val="FF0000"/>
                          </a:solidFill>
                          <a:effectLst/>
                        </a:rPr>
                        <a:t>peroxizi</a:t>
                      </a:r>
                      <a:r>
                        <a:rPr lang="pt-BR" sz="1300" u="none" strike="noStrike" dirty="0">
                          <a:solidFill>
                            <a:srgbClr val="FF0000"/>
                          </a:solidFill>
                          <a:effectLst/>
                        </a:rPr>
                        <a:t> </a:t>
                      </a:r>
                      <a:r>
                        <a:rPr lang="pt-BR" sz="1300" u="none" strike="noStrike" dirty="0" err="1">
                          <a:solidFill>
                            <a:srgbClr val="FF0000"/>
                          </a:solidFill>
                          <a:effectLst/>
                        </a:rPr>
                        <a:t>organici</a:t>
                      </a:r>
                      <a:r>
                        <a:rPr lang="pt-BR" sz="1300" u="none" strike="noStrike" dirty="0">
                          <a:solidFill>
                            <a:srgbClr val="FF0000"/>
                          </a:solidFill>
                          <a:effectLst/>
                        </a:rPr>
                        <a:t>, </a:t>
                      </a:r>
                      <a:r>
                        <a:rPr lang="pt-BR" sz="1300" u="none" strike="noStrike" dirty="0" err="1">
                          <a:solidFill>
                            <a:srgbClr val="FF0000"/>
                          </a:solidFill>
                          <a:effectLst/>
                        </a:rPr>
                        <a:t>tipul</a:t>
                      </a:r>
                      <a:r>
                        <a:rPr lang="pt-BR" sz="1300" u="none" strike="noStrike" dirty="0">
                          <a:solidFill>
                            <a:srgbClr val="FF0000"/>
                          </a:solidFill>
                          <a:effectLst/>
                        </a:rPr>
                        <a:t> C, D, E </a:t>
                      </a:r>
                      <a:r>
                        <a:rPr lang="pt-BR" sz="1300" u="none" strike="noStrike" dirty="0" err="1">
                          <a:solidFill>
                            <a:srgbClr val="FF0000"/>
                          </a:solidFill>
                          <a:effectLst/>
                        </a:rPr>
                        <a:t>sau</a:t>
                      </a:r>
                      <a:r>
                        <a:rPr lang="pt-BR" sz="1300" u="none" strike="noStrike" dirty="0">
                          <a:solidFill>
                            <a:srgbClr val="FF0000"/>
                          </a:solidFill>
                          <a:effectLst/>
                        </a:rPr>
                        <a:t> F</a:t>
                      </a:r>
                      <a:endParaRPr lang="pt-BR" sz="1300" b="0" i="0" u="none" strike="noStrike" dirty="0">
                        <a:solidFill>
                          <a:srgbClr val="FF0000"/>
                        </a:solidFill>
                        <a:effectLst/>
                        <a:latin typeface="Calibri"/>
                      </a:endParaRPr>
                    </a:p>
                  </a:txBody>
                  <a:tcPr marL="1306" marR="1306" marT="1306" marB="0" anchor="b"/>
                </a:tc>
                <a:tc>
                  <a:txBody>
                    <a:bodyPr/>
                    <a:lstStyle/>
                    <a:p>
                      <a:pPr algn="ctr" fontAlgn="ctr"/>
                      <a:r>
                        <a:rPr lang="en-US" sz="1300" u="none" strike="noStrike" dirty="0">
                          <a:effectLst/>
                          <a:latin typeface="Arial" panose="020B0604020202020204" pitchFamily="34" charset="0"/>
                          <a:cs typeface="Arial" panose="020B0604020202020204" pitchFamily="34" charset="0"/>
                        </a:rPr>
                        <a:t>50</a:t>
                      </a:r>
                      <a:br>
                        <a:rPr lang="en-US" sz="1300" u="none" strike="noStrike" dirty="0">
                          <a:effectLst/>
                          <a:latin typeface="Arial" panose="020B0604020202020204" pitchFamily="34" charset="0"/>
                          <a:cs typeface="Arial" panose="020B0604020202020204" pitchFamily="34" charset="0"/>
                        </a:rPr>
                      </a:b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r h="428596">
                <a:tc>
                  <a:txBody>
                    <a:bodyPr/>
                    <a:lstStyle/>
                    <a:p>
                      <a:pPr algn="l" fontAlgn="b"/>
                      <a:r>
                        <a:rPr lang="it-IT" sz="1300" b="1" u="none" strike="noStrike" dirty="0">
                          <a:solidFill>
                            <a:srgbClr val="FF0000"/>
                          </a:solidFill>
                          <a:effectLst/>
                        </a:rPr>
                        <a:t>P7 LICHIDE ȘI SOLIDE PIROFORICE </a:t>
                      </a:r>
                      <a:r>
                        <a:rPr lang="it-IT" sz="1300" u="none" strike="noStrike" dirty="0" err="1">
                          <a:solidFill>
                            <a:srgbClr val="FF0000"/>
                          </a:solidFill>
                          <a:effectLst/>
                        </a:rPr>
                        <a:t>Lichide</a:t>
                      </a:r>
                      <a:r>
                        <a:rPr lang="it-IT" sz="1300" u="none" strike="noStrike" dirty="0">
                          <a:solidFill>
                            <a:srgbClr val="FF0000"/>
                          </a:solidFill>
                          <a:effectLst/>
                        </a:rPr>
                        <a:t> </a:t>
                      </a:r>
                      <a:r>
                        <a:rPr lang="it-IT" sz="1300" u="none" strike="noStrike" dirty="0" err="1">
                          <a:solidFill>
                            <a:srgbClr val="FF0000"/>
                          </a:solidFill>
                          <a:effectLst/>
                        </a:rPr>
                        <a:t>piroforice</a:t>
                      </a:r>
                      <a:r>
                        <a:rPr lang="it-IT" sz="1300" u="none" strike="noStrike" dirty="0">
                          <a:solidFill>
                            <a:srgbClr val="FF0000"/>
                          </a:solidFill>
                          <a:effectLst/>
                        </a:rPr>
                        <a:t>, </a:t>
                      </a:r>
                      <a:r>
                        <a:rPr lang="it-IT" sz="1300" u="none" strike="noStrike" dirty="0" err="1" smtClean="0">
                          <a:solidFill>
                            <a:srgbClr val="FF0000"/>
                          </a:solidFill>
                          <a:effectLst/>
                        </a:rPr>
                        <a:t>categ</a:t>
                      </a:r>
                      <a:r>
                        <a:rPr lang="it-IT" sz="1300" u="none" strike="noStrike" dirty="0" smtClean="0">
                          <a:solidFill>
                            <a:srgbClr val="FF0000"/>
                          </a:solidFill>
                          <a:effectLst/>
                        </a:rPr>
                        <a:t>. </a:t>
                      </a:r>
                      <a:r>
                        <a:rPr lang="it-IT" sz="1300" u="none" strike="noStrike" dirty="0">
                          <a:solidFill>
                            <a:srgbClr val="FF0000"/>
                          </a:solidFill>
                          <a:effectLst/>
                        </a:rPr>
                        <a:t>1 Solide </a:t>
                      </a:r>
                      <a:r>
                        <a:rPr lang="it-IT" sz="1300" u="none" strike="noStrike" dirty="0" err="1">
                          <a:solidFill>
                            <a:srgbClr val="FF0000"/>
                          </a:solidFill>
                          <a:effectLst/>
                        </a:rPr>
                        <a:t>piroforice</a:t>
                      </a:r>
                      <a:r>
                        <a:rPr lang="it-IT" sz="1300" u="none" strike="noStrike" dirty="0">
                          <a:solidFill>
                            <a:srgbClr val="FF0000"/>
                          </a:solidFill>
                          <a:effectLst/>
                        </a:rPr>
                        <a:t>, </a:t>
                      </a:r>
                      <a:r>
                        <a:rPr lang="it-IT" sz="1300" u="none" strike="noStrike" dirty="0" err="1" smtClean="0">
                          <a:solidFill>
                            <a:srgbClr val="FF0000"/>
                          </a:solidFill>
                          <a:effectLst/>
                        </a:rPr>
                        <a:t>categ</a:t>
                      </a:r>
                      <a:r>
                        <a:rPr lang="it-IT" sz="1300" u="none" strike="noStrike" dirty="0" smtClean="0">
                          <a:solidFill>
                            <a:srgbClr val="FF0000"/>
                          </a:solidFill>
                          <a:effectLst/>
                        </a:rPr>
                        <a:t>. </a:t>
                      </a:r>
                      <a:r>
                        <a:rPr lang="it-IT" sz="1300" u="none" strike="noStrike" dirty="0">
                          <a:solidFill>
                            <a:srgbClr val="FF0000"/>
                          </a:solidFill>
                          <a:effectLst/>
                        </a:rPr>
                        <a:t>1</a:t>
                      </a:r>
                      <a:endParaRPr lang="it-IT" sz="1300" b="0" i="0" u="none" strike="noStrike" dirty="0">
                        <a:solidFill>
                          <a:srgbClr val="FF0000"/>
                        </a:solidFill>
                        <a:effectLst/>
                        <a:latin typeface="Calibri"/>
                      </a:endParaRPr>
                    </a:p>
                  </a:txBody>
                  <a:tcPr marL="1306" marR="1306" marT="1306" marB="0" anchor="b"/>
                </a:tc>
                <a:tc>
                  <a:txBody>
                    <a:bodyPr/>
                    <a:lstStyle/>
                    <a:p>
                      <a:pPr algn="ctr" fontAlgn="ctr"/>
                      <a:r>
                        <a:rPr lang="en-US" sz="1300" u="none" strike="noStrike">
                          <a:effectLst/>
                          <a:latin typeface="Arial" panose="020B0604020202020204" pitchFamily="34" charset="0"/>
                          <a:cs typeface="Arial" panose="020B0604020202020204" pitchFamily="34" charset="0"/>
                        </a:rPr>
                        <a:t>50</a:t>
                      </a:r>
                      <a:endParaRPr lang="en-US" sz="1300" b="0" i="0" u="none" strike="noStrike">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r h="530608">
                <a:tc>
                  <a:txBody>
                    <a:bodyPr/>
                    <a:lstStyle/>
                    <a:p>
                      <a:pPr algn="l" fontAlgn="b"/>
                      <a:r>
                        <a:rPr lang="en-US" sz="1400" b="1" u="none" strike="noStrike" dirty="0">
                          <a:solidFill>
                            <a:srgbClr val="FF0000"/>
                          </a:solidFill>
                          <a:effectLst/>
                        </a:rPr>
                        <a:t>P8 </a:t>
                      </a:r>
                      <a:r>
                        <a:rPr lang="en-US" sz="1400" b="1" u="none" strike="noStrike" dirty="0">
                          <a:solidFill>
                            <a:schemeClr val="tx1"/>
                          </a:solidFill>
                          <a:effectLst/>
                        </a:rPr>
                        <a:t>LICHIDE ȘI SOLIDE OXIDANTE </a:t>
                      </a:r>
                      <a:r>
                        <a:rPr lang="en-US" sz="1400" u="none" strike="noStrike" dirty="0" err="1">
                          <a:effectLst/>
                        </a:rPr>
                        <a:t>Lichide</a:t>
                      </a:r>
                      <a:r>
                        <a:rPr lang="en-US" sz="1400" u="none" strike="noStrike" dirty="0">
                          <a:effectLst/>
                        </a:rPr>
                        <a:t> </a:t>
                      </a:r>
                      <a:r>
                        <a:rPr lang="en-US" sz="1400" u="none" strike="noStrike" dirty="0" err="1">
                          <a:effectLst/>
                        </a:rPr>
                        <a:t>oxidante</a:t>
                      </a:r>
                      <a:r>
                        <a:rPr lang="en-US" sz="1400" u="none" strike="noStrike" dirty="0">
                          <a:effectLst/>
                        </a:rPr>
                        <a:t>, </a:t>
                      </a:r>
                      <a:r>
                        <a:rPr lang="en-US" sz="1400" u="none" strike="noStrike" dirty="0" err="1">
                          <a:effectLst/>
                        </a:rPr>
                        <a:t>categoria</a:t>
                      </a:r>
                      <a:r>
                        <a:rPr lang="en-US" sz="1400" u="none" strike="noStrike" dirty="0">
                          <a:effectLst/>
                        </a:rPr>
                        <a:t> 1, 2 </a:t>
                      </a:r>
                      <a:r>
                        <a:rPr lang="en-US" sz="1400" u="none" strike="noStrike" dirty="0" err="1">
                          <a:effectLst/>
                        </a:rPr>
                        <a:t>sau</a:t>
                      </a:r>
                      <a:r>
                        <a:rPr lang="en-US" sz="1400" u="none" strike="noStrike" dirty="0">
                          <a:effectLst/>
                        </a:rPr>
                        <a:t> 3; </a:t>
                      </a:r>
                      <a:r>
                        <a:rPr lang="en-US" sz="1400" u="none" strike="noStrike" dirty="0" err="1">
                          <a:effectLst/>
                        </a:rPr>
                        <a:t>sau</a:t>
                      </a:r>
                      <a:r>
                        <a:rPr lang="en-US" sz="1400" u="none" strike="noStrike" dirty="0">
                          <a:effectLst/>
                        </a:rPr>
                        <a:t> </a:t>
                      </a:r>
                      <a:r>
                        <a:rPr lang="en-US" sz="1400" u="none" strike="noStrike" dirty="0" err="1">
                          <a:effectLst/>
                        </a:rPr>
                        <a:t>Solide</a:t>
                      </a:r>
                      <a:r>
                        <a:rPr lang="en-US" sz="1400" u="none" strike="noStrike" dirty="0">
                          <a:effectLst/>
                        </a:rPr>
                        <a:t> </a:t>
                      </a:r>
                      <a:r>
                        <a:rPr lang="en-US" sz="1400" u="none" strike="noStrike" dirty="0" err="1">
                          <a:effectLst/>
                        </a:rPr>
                        <a:t>oxidante</a:t>
                      </a:r>
                      <a:r>
                        <a:rPr lang="en-US" sz="1400" u="none" strike="noStrike" dirty="0">
                          <a:effectLst/>
                        </a:rPr>
                        <a:t>, </a:t>
                      </a:r>
                      <a:r>
                        <a:rPr lang="en-US" sz="1400" u="none" strike="noStrike" dirty="0" err="1">
                          <a:effectLst/>
                        </a:rPr>
                        <a:t>categoria</a:t>
                      </a:r>
                      <a:r>
                        <a:rPr lang="en-US" sz="1400" u="none" strike="noStrike" dirty="0">
                          <a:effectLst/>
                        </a:rPr>
                        <a:t> 1, 2 </a:t>
                      </a:r>
                      <a:r>
                        <a:rPr lang="en-US" sz="1400" u="none" strike="noStrike" dirty="0" err="1">
                          <a:effectLst/>
                        </a:rPr>
                        <a:t>sau</a:t>
                      </a:r>
                      <a:r>
                        <a:rPr lang="en-US" sz="1400" u="none" strike="noStrike" dirty="0">
                          <a:effectLst/>
                        </a:rPr>
                        <a:t> 3</a:t>
                      </a:r>
                      <a:endParaRPr lang="en-US" sz="1400" b="0" i="0" u="none" strike="noStrike" dirty="0">
                        <a:solidFill>
                          <a:srgbClr val="000000"/>
                        </a:solidFill>
                        <a:effectLst/>
                        <a:latin typeface="Calibri"/>
                      </a:endParaRPr>
                    </a:p>
                  </a:txBody>
                  <a:tcPr marL="1306" marR="1306" marT="1306" marB="0" anchor="b"/>
                </a:tc>
                <a:tc>
                  <a:txBody>
                    <a:bodyPr/>
                    <a:lstStyle/>
                    <a:p>
                      <a:pPr algn="ctr" fontAlgn="ctr"/>
                      <a:r>
                        <a:rPr lang="en-US" sz="1300" u="none" strike="noStrike">
                          <a:effectLst/>
                          <a:latin typeface="Arial" panose="020B0604020202020204" pitchFamily="34" charset="0"/>
                          <a:cs typeface="Arial" panose="020B0604020202020204" pitchFamily="34" charset="0"/>
                        </a:rPr>
                        <a:t>50</a:t>
                      </a:r>
                      <a:br>
                        <a:rPr lang="en-US" sz="1300" u="none" strike="noStrike">
                          <a:effectLst/>
                          <a:latin typeface="Arial" panose="020B0604020202020204" pitchFamily="34" charset="0"/>
                          <a:cs typeface="Arial" panose="020B0604020202020204" pitchFamily="34" charset="0"/>
                        </a:rPr>
                      </a:b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a:effectLst/>
                        </a:rPr>
                        <a:t>3. OXIDANTE </a:t>
                      </a:r>
                      <a:endParaRPr lang="en-US" sz="1300" b="0" i="0" u="none" strike="noStrike">
                        <a:solidFill>
                          <a:srgbClr val="000000"/>
                        </a:solidFill>
                        <a:effectLst/>
                        <a:latin typeface="Calibri"/>
                      </a:endParaRPr>
                    </a:p>
                  </a:txBody>
                  <a:tcPr marL="1306" marR="1306" marT="1306" marB="0" anchor="b"/>
                </a:tc>
                <a:tc>
                  <a:txBody>
                    <a:bodyPr/>
                    <a:lstStyle/>
                    <a:p>
                      <a:pPr algn="l" fontAlgn="b"/>
                      <a:r>
                        <a:rPr lang="en-US" sz="1300" b="1" u="none" strike="noStrike" dirty="0">
                          <a:solidFill>
                            <a:srgbClr val="FF0000"/>
                          </a:solidFill>
                          <a:effectLst/>
                        </a:rPr>
                        <a:t>R7; R8; R9 </a:t>
                      </a:r>
                      <a:endParaRPr lang="en-US" sz="1300" b="1" i="0" u="none" strike="noStrike" dirty="0">
                        <a:solidFill>
                          <a:srgbClr val="FF0000"/>
                        </a:solidFill>
                        <a:effectLst/>
                        <a:latin typeface="Calibri"/>
                      </a:endParaRPr>
                    </a:p>
                  </a:txBody>
                  <a:tcPr marL="1306" marR="1306" marT="1306" marB="0" anchor="b"/>
                </a:tc>
              </a:tr>
              <a:tr h="768733">
                <a:tc>
                  <a:txBody>
                    <a:bodyPr/>
                    <a:lstStyle/>
                    <a:p>
                      <a:pPr algn="l" fontAlgn="b"/>
                      <a:r>
                        <a:rPr lang="en-US" sz="1200" b="1" u="none" strike="noStrike" dirty="0" err="1">
                          <a:effectLst/>
                          <a:latin typeface="Arial" panose="020B0604020202020204" pitchFamily="34" charset="0"/>
                          <a:cs typeface="Arial" panose="020B0604020202020204" pitchFamily="34" charset="0"/>
                        </a:rPr>
                        <a:t>Secțiunea</a:t>
                      </a:r>
                      <a:r>
                        <a:rPr lang="en-US" sz="1200" b="1" u="none" strike="noStrike" dirty="0">
                          <a:effectLst/>
                          <a:latin typeface="Arial" panose="020B0604020202020204" pitchFamily="34" charset="0"/>
                          <a:cs typeface="Arial" panose="020B0604020202020204" pitchFamily="34" charset="0"/>
                        </a:rPr>
                        <a:t> „E” – PERICOLE PENTRU MEDIU</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200" b="1" u="none" strike="noStrike">
                          <a:effectLst/>
                          <a:latin typeface="Arial" panose="020B0604020202020204" pitchFamily="34" charset="0"/>
                          <a:cs typeface="Arial" panose="020B0604020202020204" pitchFamily="34" charset="0"/>
                        </a:rPr>
                        <a:t> </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vi-VN" sz="1200" b="1" u="none" strike="noStrike" dirty="0">
                          <a:effectLst/>
                          <a:latin typeface="Arial" panose="020B0604020202020204" pitchFamily="34" charset="0"/>
                          <a:cs typeface="Arial" panose="020B0604020202020204" pitchFamily="34" charset="0"/>
                        </a:rPr>
                        <a:t>9. </a:t>
                      </a:r>
                      <a:r>
                        <a:rPr lang="en-US" sz="1200" b="1" u="none" strike="noStrike" dirty="0" smtClean="0">
                          <a:effectLst/>
                          <a:latin typeface="Arial" panose="020B0604020202020204" pitchFamily="34" charset="0"/>
                          <a:cs typeface="Arial" panose="020B0604020202020204" pitchFamily="34" charset="0"/>
                        </a:rPr>
                        <a:t>P</a:t>
                      </a:r>
                      <a:r>
                        <a:rPr lang="vi-VN" sz="1200" b="1" u="none" strike="noStrike" dirty="0" smtClean="0">
                          <a:effectLst/>
                          <a:latin typeface="Arial" panose="020B0604020202020204" pitchFamily="34" charset="0"/>
                          <a:cs typeface="Arial" panose="020B0604020202020204" pitchFamily="34" charset="0"/>
                        </a:rPr>
                        <a:t>ericuloase pentru mediu în </a:t>
                      </a:r>
                      <a:r>
                        <a:rPr lang="vi-VN" sz="1200" b="1" u="none" strike="noStrike" dirty="0">
                          <a:effectLst/>
                          <a:latin typeface="Arial" panose="020B0604020202020204" pitchFamily="34" charset="0"/>
                          <a:cs typeface="Arial" panose="020B0604020202020204" pitchFamily="34" charset="0"/>
                        </a:rPr>
                        <a:t>combinație </a:t>
                      </a:r>
                      <a:r>
                        <a:rPr lang="vi-VN" sz="1200" b="1" u="none" strike="noStrike" dirty="0" smtClean="0">
                          <a:effectLst/>
                          <a:latin typeface="Arial" panose="020B0604020202020204" pitchFamily="34" charset="0"/>
                          <a:cs typeface="Arial" panose="020B0604020202020204" pitchFamily="34" charset="0"/>
                        </a:rPr>
                        <a:t>cu</a:t>
                      </a:r>
                      <a:r>
                        <a:rPr lang="en-US" sz="1200" b="1" u="none" strike="noStrike" baseline="0" dirty="0" smtClean="0">
                          <a:effectLst/>
                          <a:latin typeface="Arial" panose="020B0604020202020204" pitchFamily="34" charset="0"/>
                          <a:cs typeface="Arial" panose="020B0604020202020204" pitchFamily="34" charset="0"/>
                        </a:rPr>
                        <a:t> </a:t>
                      </a:r>
                      <a:r>
                        <a:rPr lang="vi-VN" sz="1200" b="1" u="none" strike="noStrike" dirty="0" smtClean="0">
                          <a:effectLst/>
                          <a:latin typeface="Arial" panose="020B0604020202020204" pitchFamily="34" charset="0"/>
                          <a:cs typeface="Arial" panose="020B0604020202020204" pitchFamily="34" charset="0"/>
                        </a:rPr>
                        <a:t>expresiile </a:t>
                      </a:r>
                      <a:r>
                        <a:rPr lang="vi-VN" sz="1200" b="1" u="none" strike="noStrike" dirty="0">
                          <a:effectLst/>
                          <a:latin typeface="Arial" panose="020B0604020202020204" pitchFamily="34" charset="0"/>
                          <a:cs typeface="Arial" panose="020B0604020202020204" pitchFamily="34" charset="0"/>
                        </a:rPr>
                        <a:t>care denotă riscul:</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200" b="1" u="none" strike="noStrike" dirty="0">
                          <a:solidFill>
                            <a:srgbClr val="FF0000"/>
                          </a:solidFill>
                          <a:effectLst/>
                          <a:latin typeface="Arial" panose="020B0604020202020204" pitchFamily="34" charset="0"/>
                          <a:cs typeface="Arial" panose="020B0604020202020204" pitchFamily="34" charset="0"/>
                        </a:rPr>
                        <a:t> </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624853">
                <a:tc>
                  <a:txBody>
                    <a:bodyPr/>
                    <a:lstStyle/>
                    <a:p>
                      <a:pPr algn="l" fontAlgn="b"/>
                      <a:r>
                        <a:rPr lang="en-US" sz="1400" b="1" u="none" strike="noStrike" dirty="0">
                          <a:solidFill>
                            <a:srgbClr val="FF0000"/>
                          </a:solidFill>
                          <a:effectLst/>
                          <a:latin typeface="+mn-lt"/>
                        </a:rPr>
                        <a:t>E1</a:t>
                      </a:r>
                      <a:r>
                        <a:rPr lang="en-US" sz="1400" u="none" strike="noStrike" dirty="0">
                          <a:effectLst/>
                          <a:latin typeface="+mn-lt"/>
                        </a:rPr>
                        <a:t> </a:t>
                      </a:r>
                      <a:r>
                        <a:rPr lang="en-US" sz="1400" u="none" strike="noStrike" dirty="0" err="1">
                          <a:effectLst/>
                          <a:latin typeface="+mn-lt"/>
                        </a:rPr>
                        <a:t>Periculoase</a:t>
                      </a:r>
                      <a:r>
                        <a:rPr lang="en-US" sz="1400" u="none" strike="noStrike" dirty="0">
                          <a:effectLst/>
                          <a:latin typeface="+mn-lt"/>
                        </a:rPr>
                        <a:t> </a:t>
                      </a:r>
                      <a:r>
                        <a:rPr lang="en-US" sz="1400" u="none" strike="noStrike" dirty="0" err="1">
                          <a:effectLst/>
                          <a:latin typeface="+mn-lt"/>
                        </a:rPr>
                        <a:t>pentru</a:t>
                      </a:r>
                      <a:r>
                        <a:rPr lang="en-US" sz="1400" u="none" strike="noStrike" dirty="0">
                          <a:effectLst/>
                          <a:latin typeface="+mn-lt"/>
                        </a:rPr>
                        <a:t> </a:t>
                      </a:r>
                      <a:r>
                        <a:rPr lang="en-US" sz="1400" u="none" strike="noStrike" dirty="0" err="1">
                          <a:effectLst/>
                          <a:latin typeface="+mn-lt"/>
                        </a:rPr>
                        <a:t>mediul</a:t>
                      </a:r>
                      <a:r>
                        <a:rPr lang="en-US" sz="1400" u="none" strike="noStrike" dirty="0">
                          <a:effectLst/>
                          <a:latin typeface="+mn-lt"/>
                        </a:rPr>
                        <a:t> </a:t>
                      </a:r>
                      <a:r>
                        <a:rPr lang="en-US" sz="1400" u="none" strike="noStrike" dirty="0" err="1">
                          <a:effectLst/>
                          <a:latin typeface="+mn-lt"/>
                        </a:rPr>
                        <a:t>acvatic</a:t>
                      </a:r>
                      <a:r>
                        <a:rPr lang="en-US" sz="1400" u="none" strike="noStrike" dirty="0">
                          <a:effectLst/>
                          <a:latin typeface="+mn-lt"/>
                        </a:rPr>
                        <a:t> </a:t>
                      </a:r>
                      <a:r>
                        <a:rPr lang="en-US" sz="1400" u="none" strike="noStrike" dirty="0" err="1">
                          <a:effectLst/>
                          <a:latin typeface="+mn-lt"/>
                        </a:rPr>
                        <a:t>în</a:t>
                      </a:r>
                      <a:r>
                        <a:rPr lang="en-US" sz="1400" u="none" strike="noStrike" dirty="0">
                          <a:effectLst/>
                          <a:latin typeface="+mn-lt"/>
                        </a:rPr>
                        <a:t> </a:t>
                      </a:r>
                      <a:r>
                        <a:rPr lang="en-US" sz="1400" u="none" strike="noStrike" dirty="0" err="1">
                          <a:effectLst/>
                          <a:latin typeface="+mn-lt"/>
                        </a:rPr>
                        <a:t>categoria</a:t>
                      </a:r>
                      <a:r>
                        <a:rPr lang="en-US" sz="1400" u="none" strike="noStrike" dirty="0">
                          <a:effectLst/>
                          <a:latin typeface="+mn-lt"/>
                        </a:rPr>
                        <a:t> </a:t>
                      </a:r>
                      <a:r>
                        <a:rPr lang="en-US" sz="1400" u="none" strike="noStrike" dirty="0" err="1">
                          <a:effectLst/>
                          <a:latin typeface="+mn-lt"/>
                        </a:rPr>
                        <a:t>acut</a:t>
                      </a:r>
                      <a:r>
                        <a:rPr lang="en-US" sz="1400" u="none" strike="noStrike" dirty="0">
                          <a:effectLst/>
                          <a:latin typeface="+mn-lt"/>
                        </a:rPr>
                        <a:t> 1 </a:t>
                      </a:r>
                      <a:r>
                        <a:rPr lang="en-US" sz="1400" u="none" strike="noStrike" dirty="0" err="1">
                          <a:effectLst/>
                          <a:latin typeface="+mn-lt"/>
                        </a:rPr>
                        <a:t>sau</a:t>
                      </a:r>
                      <a:r>
                        <a:rPr lang="en-US" sz="1400" u="none" strike="noStrike" dirty="0">
                          <a:effectLst/>
                          <a:latin typeface="+mn-lt"/>
                        </a:rPr>
                        <a:t> </a:t>
                      </a:r>
                      <a:r>
                        <a:rPr lang="en-US" sz="1400" u="none" strike="noStrike" dirty="0" err="1">
                          <a:effectLst/>
                          <a:latin typeface="+mn-lt"/>
                        </a:rPr>
                        <a:t>cronic</a:t>
                      </a:r>
                      <a:r>
                        <a:rPr lang="en-US" sz="1400" u="none" strike="noStrike" dirty="0">
                          <a:effectLst/>
                          <a:latin typeface="+mn-lt"/>
                        </a:rPr>
                        <a:t> 1</a:t>
                      </a:r>
                      <a:endParaRPr lang="en-US" sz="1400" b="0" i="0" u="none" strike="noStrike" dirty="0">
                        <a:solidFill>
                          <a:srgbClr val="000000"/>
                        </a:solidFill>
                        <a:effectLst/>
                        <a:latin typeface="+mn-lt"/>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100</a:t>
                      </a:r>
                      <a:r>
                        <a:rPr lang="en-US" sz="1300" u="none" strike="noStrike" dirty="0">
                          <a:effectLst/>
                          <a:latin typeface="Arial" panose="020B0604020202020204" pitchFamily="34" charset="0"/>
                          <a:cs typeface="Arial" panose="020B0604020202020204" pitchFamily="34" charset="0"/>
                        </a:rPr>
                        <a:t/>
                      </a:r>
                      <a:br>
                        <a:rPr lang="en-US" sz="1300" u="none" strike="noStrike" dirty="0">
                          <a:effectLst/>
                          <a:latin typeface="Arial" panose="020B0604020202020204" pitchFamily="34" charset="0"/>
                          <a:cs typeface="Arial" panose="020B0604020202020204" pitchFamily="34" charset="0"/>
                        </a:rPr>
                      </a:b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pt-BR" sz="1300" u="none" strike="noStrike" dirty="0">
                          <a:effectLst/>
                          <a:latin typeface="+mn-lt"/>
                        </a:rPr>
                        <a:t>(i) R50: «</a:t>
                      </a:r>
                      <a:r>
                        <a:rPr lang="pt-BR" sz="1300" u="none" strike="noStrike" dirty="0" err="1">
                          <a:effectLst/>
                          <a:latin typeface="+mn-lt"/>
                        </a:rPr>
                        <a:t>Foarte</a:t>
                      </a:r>
                      <a:r>
                        <a:rPr lang="pt-BR" sz="1300" u="none" strike="noStrike" dirty="0">
                          <a:effectLst/>
                          <a:latin typeface="+mn-lt"/>
                        </a:rPr>
                        <a:t> </a:t>
                      </a:r>
                      <a:r>
                        <a:rPr lang="pt-BR" sz="1300" u="none" strike="noStrike" dirty="0" err="1">
                          <a:effectLst/>
                          <a:latin typeface="+mn-lt"/>
                        </a:rPr>
                        <a:t>toxic</a:t>
                      </a:r>
                      <a:r>
                        <a:rPr lang="pt-BR" sz="1300" u="none" strike="noStrike" dirty="0">
                          <a:effectLst/>
                          <a:latin typeface="+mn-lt"/>
                        </a:rPr>
                        <a:t> </a:t>
                      </a:r>
                      <a:r>
                        <a:rPr lang="pt-BR" sz="1300" u="none" strike="noStrike" dirty="0" err="1">
                          <a:effectLst/>
                          <a:latin typeface="+mn-lt"/>
                        </a:rPr>
                        <a:t>pentru</a:t>
                      </a:r>
                      <a:r>
                        <a:rPr lang="pt-BR" sz="1300" u="none" strike="noStrike" dirty="0">
                          <a:effectLst/>
                          <a:latin typeface="+mn-lt"/>
                        </a:rPr>
                        <a:t> </a:t>
                      </a:r>
                      <a:r>
                        <a:rPr lang="pt-BR" sz="1300" u="none" strike="noStrike" dirty="0" err="1">
                          <a:effectLst/>
                          <a:latin typeface="+mn-lt"/>
                        </a:rPr>
                        <a:t>organismele</a:t>
                      </a:r>
                      <a:r>
                        <a:rPr lang="pt-BR" sz="1300" u="none" strike="noStrike" dirty="0">
                          <a:effectLst/>
                          <a:latin typeface="+mn-lt"/>
                        </a:rPr>
                        <a:t/>
                      </a:r>
                      <a:br>
                        <a:rPr lang="pt-BR" sz="1300" u="none" strike="noStrike" dirty="0">
                          <a:effectLst/>
                          <a:latin typeface="+mn-lt"/>
                        </a:rPr>
                      </a:br>
                      <a:r>
                        <a:rPr lang="pt-BR" sz="1300" u="none" strike="noStrike" dirty="0" err="1">
                          <a:effectLst/>
                          <a:latin typeface="+mn-lt"/>
                        </a:rPr>
                        <a:t>acvatice</a:t>
                      </a:r>
                      <a:r>
                        <a:rPr lang="pt-BR" sz="1300" u="none" strike="noStrike" dirty="0">
                          <a:effectLst/>
                          <a:latin typeface="+mn-lt"/>
                        </a:rPr>
                        <a:t>» (</a:t>
                      </a:r>
                      <a:r>
                        <a:rPr lang="pt-BR" sz="1300" u="none" strike="noStrike" dirty="0" err="1">
                          <a:effectLst/>
                          <a:latin typeface="+mn-lt"/>
                        </a:rPr>
                        <a:t>inclusiv</a:t>
                      </a:r>
                      <a:r>
                        <a:rPr lang="pt-BR" sz="1300" u="none" strike="noStrike" dirty="0">
                          <a:effectLst/>
                          <a:latin typeface="+mn-lt"/>
                        </a:rPr>
                        <a:t> R50/53)</a:t>
                      </a:r>
                      <a:endParaRPr lang="pt-BR" sz="1300" b="0" i="0" u="none" strike="noStrike" dirty="0">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R50; R50/53</a:t>
                      </a:r>
                      <a:endParaRPr lang="en-US" sz="1300" b="1" i="0" u="none" strike="noStrike" dirty="0">
                        <a:solidFill>
                          <a:srgbClr val="FF0000"/>
                        </a:solidFill>
                        <a:effectLst/>
                        <a:latin typeface="+mn-lt"/>
                      </a:endParaRPr>
                    </a:p>
                  </a:txBody>
                  <a:tcPr marL="1306" marR="1306" marT="1306" marB="0" anchor="b"/>
                </a:tc>
              </a:tr>
              <a:tr h="1040507">
                <a:tc>
                  <a:txBody>
                    <a:bodyPr/>
                    <a:lstStyle/>
                    <a:p>
                      <a:pPr algn="l" fontAlgn="b"/>
                      <a:r>
                        <a:rPr lang="en-US" sz="1400" b="1" u="none" strike="noStrike" dirty="0">
                          <a:solidFill>
                            <a:srgbClr val="FF0000"/>
                          </a:solidFill>
                          <a:effectLst/>
                          <a:latin typeface="+mn-lt"/>
                        </a:rPr>
                        <a:t>E2</a:t>
                      </a:r>
                      <a:r>
                        <a:rPr lang="en-US" sz="1400" b="1" u="none" strike="noStrike" dirty="0">
                          <a:effectLst/>
                          <a:latin typeface="+mn-lt"/>
                        </a:rPr>
                        <a:t> </a:t>
                      </a:r>
                      <a:r>
                        <a:rPr lang="en-US" sz="1400" u="none" strike="noStrike" dirty="0" err="1">
                          <a:effectLst/>
                          <a:latin typeface="+mn-lt"/>
                        </a:rPr>
                        <a:t>Periculoase</a:t>
                      </a:r>
                      <a:r>
                        <a:rPr lang="en-US" sz="1400" u="none" strike="noStrike" dirty="0">
                          <a:effectLst/>
                          <a:latin typeface="+mn-lt"/>
                        </a:rPr>
                        <a:t> </a:t>
                      </a:r>
                      <a:r>
                        <a:rPr lang="en-US" sz="1400" u="none" strike="noStrike" dirty="0" err="1">
                          <a:effectLst/>
                          <a:latin typeface="+mn-lt"/>
                        </a:rPr>
                        <a:t>pentru</a:t>
                      </a:r>
                      <a:r>
                        <a:rPr lang="en-US" sz="1400" u="none" strike="noStrike" dirty="0">
                          <a:effectLst/>
                          <a:latin typeface="+mn-lt"/>
                        </a:rPr>
                        <a:t> </a:t>
                      </a:r>
                      <a:r>
                        <a:rPr lang="en-US" sz="1400" u="none" strike="noStrike" dirty="0" err="1">
                          <a:effectLst/>
                          <a:latin typeface="+mn-lt"/>
                        </a:rPr>
                        <a:t>mediul</a:t>
                      </a:r>
                      <a:r>
                        <a:rPr lang="en-US" sz="1400" u="none" strike="noStrike" dirty="0">
                          <a:effectLst/>
                          <a:latin typeface="+mn-lt"/>
                        </a:rPr>
                        <a:t> </a:t>
                      </a:r>
                      <a:r>
                        <a:rPr lang="en-US" sz="1400" u="none" strike="noStrike" dirty="0" err="1">
                          <a:effectLst/>
                          <a:latin typeface="+mn-lt"/>
                        </a:rPr>
                        <a:t>acvatic</a:t>
                      </a:r>
                      <a:r>
                        <a:rPr lang="en-US" sz="1400" u="none" strike="noStrike" dirty="0">
                          <a:effectLst/>
                          <a:latin typeface="+mn-lt"/>
                        </a:rPr>
                        <a:t> </a:t>
                      </a:r>
                      <a:r>
                        <a:rPr lang="en-US" sz="1400" u="none" strike="noStrike" dirty="0" err="1">
                          <a:effectLst/>
                          <a:latin typeface="+mn-lt"/>
                        </a:rPr>
                        <a:t>în</a:t>
                      </a:r>
                      <a:r>
                        <a:rPr lang="en-US" sz="1400" u="none" strike="noStrike" dirty="0">
                          <a:effectLst/>
                          <a:latin typeface="+mn-lt"/>
                        </a:rPr>
                        <a:t> </a:t>
                      </a:r>
                      <a:r>
                        <a:rPr lang="en-US" sz="1400" u="none" strike="noStrike" dirty="0" err="1">
                          <a:effectLst/>
                          <a:latin typeface="+mn-lt"/>
                        </a:rPr>
                        <a:t>categoria</a:t>
                      </a:r>
                      <a:r>
                        <a:rPr lang="en-US" sz="1400" u="none" strike="noStrike" dirty="0">
                          <a:effectLst/>
                          <a:latin typeface="+mn-lt"/>
                        </a:rPr>
                        <a:t> </a:t>
                      </a:r>
                      <a:r>
                        <a:rPr lang="en-US" sz="1400" u="none" strike="noStrike" dirty="0" err="1">
                          <a:effectLst/>
                          <a:latin typeface="+mn-lt"/>
                        </a:rPr>
                        <a:t>cronic</a:t>
                      </a:r>
                      <a:r>
                        <a:rPr lang="en-US" sz="1400" u="none" strike="noStrike" dirty="0">
                          <a:effectLst/>
                          <a:latin typeface="+mn-lt"/>
                        </a:rPr>
                        <a:t> 2</a:t>
                      </a:r>
                      <a:endParaRPr lang="en-US" sz="1400" b="0" i="0" u="none" strike="noStrike" dirty="0">
                        <a:solidFill>
                          <a:srgbClr val="000000"/>
                        </a:solidFill>
                        <a:effectLst/>
                        <a:latin typeface="+mn-lt"/>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200</a:t>
                      </a:r>
                      <a:r>
                        <a:rPr lang="en-US" sz="1300" u="none" strike="noStrike" dirty="0">
                          <a:effectLst/>
                          <a:latin typeface="Arial" panose="020B0604020202020204" pitchFamily="34" charset="0"/>
                          <a:cs typeface="Arial" panose="020B0604020202020204" pitchFamily="34" charset="0"/>
                        </a:rPr>
                        <a:t/>
                      </a:r>
                      <a:br>
                        <a:rPr lang="en-US" sz="1300" u="none" strike="noStrike" dirty="0">
                          <a:effectLst/>
                          <a:latin typeface="Arial" panose="020B0604020202020204" pitchFamily="34" charset="0"/>
                          <a:cs typeface="Arial" panose="020B0604020202020204" pitchFamily="34" charset="0"/>
                        </a:rPr>
                      </a:b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latin typeface="+mn-lt"/>
                        </a:rPr>
                        <a:t>(ii) R51/53: «Toxic </a:t>
                      </a:r>
                      <a:r>
                        <a:rPr lang="en-US" sz="1300" u="none" strike="noStrike" dirty="0" err="1">
                          <a:effectLst/>
                          <a:latin typeface="+mn-lt"/>
                        </a:rPr>
                        <a:t>pentru</a:t>
                      </a:r>
                      <a:r>
                        <a:rPr lang="en-US" sz="1300" u="none" strike="noStrike" dirty="0">
                          <a:effectLst/>
                          <a:latin typeface="+mn-lt"/>
                        </a:rPr>
                        <a:t> </a:t>
                      </a:r>
                      <a:r>
                        <a:rPr lang="en-US" sz="1300" u="none" strike="noStrike" dirty="0" err="1">
                          <a:effectLst/>
                          <a:latin typeface="+mn-lt"/>
                        </a:rPr>
                        <a:t>organismele</a:t>
                      </a:r>
                      <a:r>
                        <a:rPr lang="en-US" sz="1300" u="none" strike="noStrike" dirty="0">
                          <a:effectLst/>
                          <a:latin typeface="+mn-lt"/>
                        </a:rPr>
                        <a:t> </a:t>
                      </a:r>
                      <a:r>
                        <a:rPr lang="en-US" sz="1300" u="none" strike="noStrike" dirty="0" err="1" smtClean="0">
                          <a:effectLst/>
                          <a:latin typeface="+mn-lt"/>
                        </a:rPr>
                        <a:t>acvatice</a:t>
                      </a:r>
                      <a:r>
                        <a:rPr lang="en-US" sz="1300" u="none" strike="noStrike" dirty="0" smtClean="0">
                          <a:effectLst/>
                          <a:latin typeface="+mn-lt"/>
                        </a:rPr>
                        <a:t>;</a:t>
                      </a:r>
                      <a:r>
                        <a:rPr lang="en-US" sz="1300" u="none" strike="noStrike" baseline="0" dirty="0" smtClean="0">
                          <a:effectLst/>
                          <a:latin typeface="+mn-lt"/>
                        </a:rPr>
                        <a:t> </a:t>
                      </a:r>
                      <a:r>
                        <a:rPr lang="en-US" sz="1300" u="none" strike="noStrike" dirty="0" err="1" smtClean="0">
                          <a:effectLst/>
                          <a:latin typeface="+mn-lt"/>
                        </a:rPr>
                        <a:t>poate</a:t>
                      </a:r>
                      <a:r>
                        <a:rPr lang="en-US" sz="1300" u="none" strike="noStrike" dirty="0" smtClean="0">
                          <a:effectLst/>
                          <a:latin typeface="+mn-lt"/>
                        </a:rPr>
                        <a:t> </a:t>
                      </a:r>
                      <a:r>
                        <a:rPr lang="en-US" sz="1300" u="none" strike="noStrike" dirty="0" err="1">
                          <a:effectLst/>
                          <a:latin typeface="+mn-lt"/>
                        </a:rPr>
                        <a:t>cauza</a:t>
                      </a:r>
                      <a:r>
                        <a:rPr lang="en-US" sz="1300" u="none" strike="noStrike" dirty="0">
                          <a:effectLst/>
                          <a:latin typeface="+mn-lt"/>
                        </a:rPr>
                        <a:t> </a:t>
                      </a:r>
                      <a:r>
                        <a:rPr lang="en-US" sz="1300" u="none" strike="noStrike" dirty="0" err="1">
                          <a:effectLst/>
                          <a:latin typeface="+mn-lt"/>
                        </a:rPr>
                        <a:t>efecte</a:t>
                      </a:r>
                      <a:r>
                        <a:rPr lang="en-US" sz="1300" u="none" strike="noStrike" dirty="0">
                          <a:effectLst/>
                          <a:latin typeface="+mn-lt"/>
                        </a:rPr>
                        <a:t> negative </a:t>
                      </a:r>
                      <a:r>
                        <a:rPr lang="en-US" sz="1300" u="none" strike="noStrike" dirty="0" err="1">
                          <a:effectLst/>
                          <a:latin typeface="+mn-lt"/>
                        </a:rPr>
                        <a:t>pe</a:t>
                      </a:r>
                      <a:r>
                        <a:rPr lang="en-US" sz="1300" u="none" strike="noStrike" dirty="0">
                          <a:effectLst/>
                          <a:latin typeface="+mn-lt"/>
                        </a:rPr>
                        <a:t/>
                      </a:r>
                      <a:br>
                        <a:rPr lang="en-US" sz="1300" u="none" strike="noStrike" dirty="0">
                          <a:effectLst/>
                          <a:latin typeface="+mn-lt"/>
                        </a:rPr>
                      </a:br>
                      <a:r>
                        <a:rPr lang="en-US" sz="1300" u="none" strike="noStrike" dirty="0" err="1">
                          <a:effectLst/>
                          <a:latin typeface="+mn-lt"/>
                        </a:rPr>
                        <a:t>termen</a:t>
                      </a:r>
                      <a:r>
                        <a:rPr lang="en-US" sz="1300" u="none" strike="noStrike" dirty="0">
                          <a:effectLst/>
                          <a:latin typeface="+mn-lt"/>
                        </a:rPr>
                        <a:t> lung </a:t>
                      </a:r>
                      <a:r>
                        <a:rPr lang="en-US" sz="1300" u="none" strike="noStrike" dirty="0" err="1">
                          <a:effectLst/>
                          <a:latin typeface="+mn-lt"/>
                        </a:rPr>
                        <a:t>pentru</a:t>
                      </a:r>
                      <a:r>
                        <a:rPr lang="en-US" sz="1300" u="none" strike="noStrike" dirty="0">
                          <a:effectLst/>
                          <a:latin typeface="+mn-lt"/>
                        </a:rPr>
                        <a:t> </a:t>
                      </a:r>
                      <a:r>
                        <a:rPr lang="en-US" sz="1300" u="none" strike="noStrike" dirty="0" err="1">
                          <a:effectLst/>
                          <a:latin typeface="+mn-lt"/>
                        </a:rPr>
                        <a:t>mediul</a:t>
                      </a:r>
                      <a:r>
                        <a:rPr lang="en-US" sz="1300" u="none" strike="noStrike" dirty="0">
                          <a:effectLst/>
                          <a:latin typeface="+mn-lt"/>
                        </a:rPr>
                        <a:t> </a:t>
                      </a:r>
                      <a:r>
                        <a:rPr lang="en-US" sz="1300" u="none" strike="noStrike" dirty="0" err="1">
                          <a:effectLst/>
                          <a:latin typeface="+mn-lt"/>
                        </a:rPr>
                        <a:t>acvatic</a:t>
                      </a:r>
                      <a:r>
                        <a:rPr lang="en-US" sz="1300" u="none" strike="noStrike" dirty="0">
                          <a:effectLst/>
                          <a:latin typeface="+mn-lt"/>
                        </a:rPr>
                        <a:t>»</a:t>
                      </a:r>
                      <a:endParaRPr lang="en-US" sz="1300" b="0" i="0" u="none" strike="noStrike" dirty="0">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R51/53</a:t>
                      </a:r>
                      <a:endParaRPr lang="en-US" sz="1300" b="1" i="0" u="none" strike="noStrike" dirty="0">
                        <a:solidFill>
                          <a:srgbClr val="FF0000"/>
                        </a:solidFill>
                        <a:effectLst/>
                        <a:latin typeface="+mn-lt"/>
                      </a:endParaRPr>
                    </a:p>
                  </a:txBody>
                  <a:tcPr marL="1306" marR="1306" marT="1306" marB="0" anchor="b"/>
                </a:tc>
              </a:tr>
              <a:tr h="704786">
                <a:tc>
                  <a:txBody>
                    <a:bodyPr/>
                    <a:lstStyle/>
                    <a:p>
                      <a:pPr algn="l" fontAlgn="b"/>
                      <a:r>
                        <a:rPr lang="en-US" sz="1300" b="1" u="none" strike="noStrike" dirty="0" err="1">
                          <a:effectLst/>
                          <a:latin typeface="Arial" panose="020B0604020202020204" pitchFamily="34" charset="0"/>
                          <a:cs typeface="Arial" panose="020B0604020202020204" pitchFamily="34" charset="0"/>
                        </a:rPr>
                        <a:t>Secțiunea</a:t>
                      </a:r>
                      <a:r>
                        <a:rPr lang="en-US" sz="1300" b="1" u="none" strike="noStrike" dirty="0">
                          <a:effectLst/>
                          <a:latin typeface="Arial" panose="020B0604020202020204" pitchFamily="34" charset="0"/>
                          <a:cs typeface="Arial" panose="020B0604020202020204" pitchFamily="34" charset="0"/>
                        </a:rPr>
                        <a:t> „O” – ALTE PERICOLE</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300" b="1" u="none" strike="noStrike">
                          <a:effectLst/>
                          <a:latin typeface="Arial" panose="020B0604020202020204" pitchFamily="34" charset="0"/>
                          <a:cs typeface="Arial" panose="020B0604020202020204" pitchFamily="34" charset="0"/>
                        </a:rPr>
                        <a:t> </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300" b="1" u="none" strike="noStrike" dirty="0">
                          <a:effectLst/>
                          <a:latin typeface="Arial" panose="020B0604020202020204" pitchFamily="34" charset="0"/>
                          <a:cs typeface="Arial" panose="020B0604020202020204" pitchFamily="34" charset="0"/>
                        </a:rPr>
                        <a:t> </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en-US" sz="1100" b="1" u="none" strike="noStrike" dirty="0" smtClean="0">
                          <a:effectLst/>
                          <a:latin typeface="Arial" panose="020B0604020202020204" pitchFamily="34" charset="0"/>
                          <a:cs typeface="Arial" panose="020B0604020202020204" pitchFamily="34" charset="0"/>
                        </a:rPr>
                        <a:t>O</a:t>
                      </a:r>
                      <a:r>
                        <a:rPr lang="vi-VN" sz="1100" b="1" u="none" strike="noStrike" dirty="0" smtClean="0">
                          <a:effectLst/>
                          <a:latin typeface="Arial" panose="020B0604020202020204" pitchFamily="34" charset="0"/>
                          <a:cs typeface="Arial" panose="020B0604020202020204" pitchFamily="34" charset="0"/>
                        </a:rPr>
                        <a:t>rice altă clasificare care </a:t>
                      </a:r>
                      <a:r>
                        <a:rPr lang="vi-VN" sz="1100" b="1" u="none" strike="noStrike" dirty="0">
                          <a:effectLst/>
                          <a:latin typeface="Arial" panose="020B0604020202020204" pitchFamily="34" charset="0"/>
                          <a:cs typeface="Arial" panose="020B0604020202020204" pitchFamily="34" charset="0"/>
                        </a:rPr>
                        <a:t>nu se încadrează </a:t>
                      </a:r>
                      <a:r>
                        <a:rPr lang="vi-VN" sz="1100" b="1" u="none" strike="noStrike" dirty="0" smtClean="0">
                          <a:effectLst/>
                          <a:latin typeface="Arial" panose="020B0604020202020204" pitchFamily="34" charset="0"/>
                          <a:cs typeface="Arial" panose="020B0604020202020204" pitchFamily="34" charset="0"/>
                        </a:rPr>
                        <a:t>mai</a:t>
                      </a:r>
                      <a:r>
                        <a:rPr lang="en-US" sz="1100" b="1" u="none" strike="noStrike" baseline="0" dirty="0" smtClean="0">
                          <a:effectLst/>
                          <a:latin typeface="Arial" panose="020B0604020202020204" pitchFamily="34" charset="0"/>
                          <a:cs typeface="Arial" panose="020B0604020202020204" pitchFamily="34" charset="0"/>
                        </a:rPr>
                        <a:t> </a:t>
                      </a:r>
                      <a:r>
                        <a:rPr lang="vi-VN" sz="1100" b="1" u="none" strike="noStrike" dirty="0" smtClean="0">
                          <a:effectLst/>
                          <a:latin typeface="Arial" panose="020B0604020202020204" pitchFamily="34" charset="0"/>
                          <a:cs typeface="Arial" panose="020B0604020202020204" pitchFamily="34" charset="0"/>
                        </a:rPr>
                        <a:t>sus</a:t>
                      </a:r>
                      <a:r>
                        <a:rPr lang="vi-VN" sz="1100" b="1" u="none" strike="noStrike" dirty="0">
                          <a:effectLst/>
                          <a:latin typeface="Arial" panose="020B0604020202020204" pitchFamily="34" charset="0"/>
                          <a:cs typeface="Arial" panose="020B0604020202020204" pitchFamily="34" charset="0"/>
                        </a:rPr>
                        <a:t>, în combinație cu expresiile care denotă riscul:</a:t>
                      </a:r>
                      <a:endParaRPr lang="vi-VN" sz="11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300" b="1" u="none" strike="noStrike" dirty="0">
                          <a:solidFill>
                            <a:srgbClr val="FF0000"/>
                          </a:solidFill>
                          <a:effectLst/>
                          <a:latin typeface="Arial" panose="020B0604020202020204" pitchFamily="34" charset="0"/>
                          <a:cs typeface="Arial" panose="020B0604020202020204" pitchFamily="34" charset="0"/>
                        </a:rPr>
                        <a:t> </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495530">
                <a:tc>
                  <a:txBody>
                    <a:bodyPr/>
                    <a:lstStyle/>
                    <a:p>
                      <a:pPr algn="l" fontAlgn="b"/>
                      <a:r>
                        <a:rPr lang="pt-BR" sz="1400" b="1" u="none" strike="noStrike" dirty="0">
                          <a:solidFill>
                            <a:srgbClr val="FF0000"/>
                          </a:solidFill>
                          <a:effectLst/>
                          <a:latin typeface="+mn-lt"/>
                        </a:rPr>
                        <a:t>O1</a:t>
                      </a:r>
                      <a:r>
                        <a:rPr lang="pt-BR" sz="1400" u="none" strike="noStrike" dirty="0">
                          <a:effectLst/>
                          <a:latin typeface="+mn-lt"/>
                        </a:rPr>
                        <a:t> </a:t>
                      </a:r>
                      <a:r>
                        <a:rPr lang="pt-BR" sz="1400" u="none" strike="noStrike" dirty="0" err="1">
                          <a:effectLst/>
                          <a:latin typeface="+mn-lt"/>
                        </a:rPr>
                        <a:t>Substanțe</a:t>
                      </a:r>
                      <a:r>
                        <a:rPr lang="pt-BR" sz="1400" u="none" strike="noStrike" dirty="0">
                          <a:effectLst/>
                          <a:latin typeface="+mn-lt"/>
                        </a:rPr>
                        <a:t> </a:t>
                      </a:r>
                      <a:r>
                        <a:rPr lang="pt-BR" sz="1400" u="none" strike="noStrike" dirty="0" err="1">
                          <a:effectLst/>
                          <a:latin typeface="+mn-lt"/>
                        </a:rPr>
                        <a:t>sau</a:t>
                      </a:r>
                      <a:r>
                        <a:rPr lang="pt-BR" sz="1400" u="none" strike="noStrike" dirty="0">
                          <a:effectLst/>
                          <a:latin typeface="+mn-lt"/>
                        </a:rPr>
                        <a:t> </a:t>
                      </a:r>
                      <a:r>
                        <a:rPr lang="pt-BR" sz="1400" u="none" strike="noStrike" dirty="0" err="1">
                          <a:effectLst/>
                          <a:latin typeface="+mn-lt"/>
                        </a:rPr>
                        <a:t>amestecuri</a:t>
                      </a:r>
                      <a:r>
                        <a:rPr lang="pt-BR" sz="1400" u="none" strike="noStrike" dirty="0">
                          <a:effectLst/>
                          <a:latin typeface="+mn-lt"/>
                        </a:rPr>
                        <a:t> cu </a:t>
                      </a:r>
                      <a:r>
                        <a:rPr lang="pt-BR" sz="1400" u="none" strike="noStrike" dirty="0" err="1">
                          <a:effectLst/>
                          <a:latin typeface="+mn-lt"/>
                        </a:rPr>
                        <a:t>frază</a:t>
                      </a:r>
                      <a:r>
                        <a:rPr lang="pt-BR" sz="1400" u="none" strike="noStrike" dirty="0">
                          <a:effectLst/>
                          <a:latin typeface="+mn-lt"/>
                        </a:rPr>
                        <a:t> de </a:t>
                      </a:r>
                      <a:r>
                        <a:rPr lang="pt-BR" sz="1400" u="none" strike="noStrike" dirty="0" err="1">
                          <a:effectLst/>
                          <a:latin typeface="+mn-lt"/>
                        </a:rPr>
                        <a:t>pericol</a:t>
                      </a:r>
                      <a:r>
                        <a:rPr lang="pt-BR" sz="1400" u="none" strike="noStrike" dirty="0">
                          <a:effectLst/>
                          <a:latin typeface="+mn-lt"/>
                        </a:rPr>
                        <a:t> EUH014</a:t>
                      </a:r>
                      <a:endParaRPr lang="pt-BR" sz="1400" b="0" i="0" u="none" strike="noStrike" dirty="0">
                        <a:solidFill>
                          <a:srgbClr val="000000"/>
                        </a:solidFill>
                        <a:effectLst/>
                        <a:latin typeface="+mn-lt"/>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pt-BR" sz="1300" u="none" strike="noStrike">
                          <a:effectLst/>
                          <a:latin typeface="+mn-lt"/>
                        </a:rPr>
                        <a:t>(i) R14: „Reacționează violent cu apa” (inclusiv R14/15) </a:t>
                      </a:r>
                      <a:endParaRPr lang="pt-BR" sz="1300" b="0" i="0" u="none" strike="noStrike">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R14; R14/15</a:t>
                      </a:r>
                      <a:endParaRPr lang="en-US" sz="1300" b="1" i="0" u="none" strike="noStrike" dirty="0">
                        <a:solidFill>
                          <a:srgbClr val="FF0000"/>
                        </a:solidFill>
                        <a:effectLst/>
                        <a:latin typeface="+mn-lt"/>
                      </a:endParaRPr>
                    </a:p>
                  </a:txBody>
                  <a:tcPr marL="1306" marR="1306" marT="1306" marB="0" anchor="b"/>
                </a:tc>
              </a:tr>
              <a:tr h="428596">
                <a:tc>
                  <a:txBody>
                    <a:bodyPr/>
                    <a:lstStyle/>
                    <a:p>
                      <a:pPr algn="l" fontAlgn="b"/>
                      <a:r>
                        <a:rPr lang="en-US" sz="1300" b="1" u="none" strike="noStrike" dirty="0">
                          <a:solidFill>
                            <a:srgbClr val="FF0000"/>
                          </a:solidFill>
                          <a:effectLst/>
                          <a:latin typeface="+mn-lt"/>
                        </a:rPr>
                        <a:t>O2 </a:t>
                      </a:r>
                      <a:r>
                        <a:rPr lang="en-US" sz="1300" u="none" strike="noStrike" dirty="0" err="1">
                          <a:solidFill>
                            <a:srgbClr val="FF0000"/>
                          </a:solidFill>
                          <a:effectLst/>
                          <a:latin typeface="+mn-lt"/>
                        </a:rPr>
                        <a:t>Substanțe</a:t>
                      </a:r>
                      <a:r>
                        <a:rPr lang="en-US" sz="1300" u="none" strike="noStrike" dirty="0">
                          <a:solidFill>
                            <a:srgbClr val="FF0000"/>
                          </a:solidFill>
                          <a:effectLst/>
                          <a:latin typeface="+mn-lt"/>
                        </a:rPr>
                        <a:t> </a:t>
                      </a:r>
                      <a:r>
                        <a:rPr lang="en-US" sz="1300" u="none" strike="noStrike" dirty="0" err="1">
                          <a:solidFill>
                            <a:srgbClr val="FF0000"/>
                          </a:solidFill>
                          <a:effectLst/>
                          <a:latin typeface="+mn-lt"/>
                        </a:rPr>
                        <a:t>și</a:t>
                      </a:r>
                      <a:r>
                        <a:rPr lang="en-US" sz="1300" u="none" strike="noStrike" dirty="0">
                          <a:solidFill>
                            <a:srgbClr val="FF0000"/>
                          </a:solidFill>
                          <a:effectLst/>
                          <a:latin typeface="+mn-lt"/>
                        </a:rPr>
                        <a:t> </a:t>
                      </a:r>
                      <a:r>
                        <a:rPr lang="en-US" sz="1300" u="none" strike="noStrike" dirty="0" err="1">
                          <a:solidFill>
                            <a:srgbClr val="FF0000"/>
                          </a:solidFill>
                          <a:effectLst/>
                          <a:latin typeface="+mn-lt"/>
                        </a:rPr>
                        <a:t>amestecuri</a:t>
                      </a:r>
                      <a:r>
                        <a:rPr lang="en-US" sz="1300" u="none" strike="noStrike" dirty="0">
                          <a:solidFill>
                            <a:srgbClr val="FF0000"/>
                          </a:solidFill>
                          <a:effectLst/>
                          <a:latin typeface="+mn-lt"/>
                        </a:rPr>
                        <a:t> care </a:t>
                      </a:r>
                      <a:r>
                        <a:rPr lang="en-US" sz="1300" u="none" strike="noStrike" dirty="0" err="1">
                          <a:solidFill>
                            <a:srgbClr val="FF0000"/>
                          </a:solidFill>
                          <a:effectLst/>
                          <a:latin typeface="+mn-lt"/>
                        </a:rPr>
                        <a:t>în</a:t>
                      </a:r>
                      <a:r>
                        <a:rPr lang="en-US" sz="1300" u="none" strike="noStrike" dirty="0">
                          <a:solidFill>
                            <a:srgbClr val="FF0000"/>
                          </a:solidFill>
                          <a:effectLst/>
                          <a:latin typeface="+mn-lt"/>
                        </a:rPr>
                        <a:t> contact cu </a:t>
                      </a:r>
                      <a:r>
                        <a:rPr lang="en-US" sz="1300" u="none" strike="noStrike" dirty="0" err="1">
                          <a:solidFill>
                            <a:srgbClr val="FF0000"/>
                          </a:solidFill>
                          <a:effectLst/>
                          <a:latin typeface="+mn-lt"/>
                        </a:rPr>
                        <a:t>apa</a:t>
                      </a:r>
                      <a:r>
                        <a:rPr lang="en-US" sz="1300" u="none" strike="noStrike" dirty="0">
                          <a:solidFill>
                            <a:srgbClr val="FF0000"/>
                          </a:solidFill>
                          <a:effectLst/>
                          <a:latin typeface="+mn-lt"/>
                        </a:rPr>
                        <a:t> emit gaze </a:t>
                      </a:r>
                      <a:r>
                        <a:rPr lang="en-US" sz="1300" u="none" strike="noStrike" dirty="0" err="1">
                          <a:solidFill>
                            <a:srgbClr val="FF0000"/>
                          </a:solidFill>
                          <a:effectLst/>
                          <a:latin typeface="+mn-lt"/>
                        </a:rPr>
                        <a:t>inflamabile</a:t>
                      </a:r>
                      <a:r>
                        <a:rPr lang="en-US" sz="1300" u="none" strike="noStrike" dirty="0">
                          <a:solidFill>
                            <a:srgbClr val="FF0000"/>
                          </a:solidFill>
                          <a:effectLst/>
                          <a:latin typeface="+mn-lt"/>
                        </a:rPr>
                        <a:t>, </a:t>
                      </a:r>
                      <a:r>
                        <a:rPr lang="en-US" sz="1300" u="none" strike="noStrike" dirty="0" err="1">
                          <a:solidFill>
                            <a:srgbClr val="FF0000"/>
                          </a:solidFill>
                          <a:effectLst/>
                          <a:latin typeface="+mn-lt"/>
                        </a:rPr>
                        <a:t>categoria</a:t>
                      </a:r>
                      <a:r>
                        <a:rPr lang="en-US" sz="1300" u="none" strike="noStrike" dirty="0">
                          <a:solidFill>
                            <a:srgbClr val="FF0000"/>
                          </a:solidFill>
                          <a:effectLst/>
                          <a:latin typeface="+mn-lt"/>
                        </a:rPr>
                        <a:t> 1</a:t>
                      </a:r>
                      <a:endParaRPr lang="en-US" sz="1300" b="0" i="0" u="none" strike="noStrike" dirty="0">
                        <a:solidFill>
                          <a:srgbClr val="FF0000"/>
                        </a:solidFill>
                        <a:effectLst/>
                        <a:latin typeface="+mn-lt"/>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a:effectLst/>
                          <a:latin typeface="+mn-lt"/>
                        </a:rPr>
                        <a:t> </a:t>
                      </a:r>
                      <a:endParaRPr lang="en-US" sz="1300" b="0" i="0" u="none" strike="noStrike">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 </a:t>
                      </a:r>
                      <a:endParaRPr lang="en-US" sz="1300" b="1" i="0" u="none" strike="noStrike" dirty="0">
                        <a:solidFill>
                          <a:srgbClr val="FF0000"/>
                        </a:solidFill>
                        <a:effectLst/>
                        <a:latin typeface="+mn-lt"/>
                      </a:endParaRPr>
                    </a:p>
                  </a:txBody>
                  <a:tcPr marL="1306" marR="1306" marT="1306" marB="0" anchor="b"/>
                </a:tc>
              </a:tr>
              <a:tr h="428596">
                <a:tc>
                  <a:txBody>
                    <a:bodyPr/>
                    <a:lstStyle/>
                    <a:p>
                      <a:pPr algn="l" fontAlgn="b"/>
                      <a:r>
                        <a:rPr lang="pt-BR" sz="1300" b="1" u="none" strike="noStrike" dirty="0">
                          <a:solidFill>
                            <a:srgbClr val="FF0000"/>
                          </a:solidFill>
                          <a:effectLst/>
                          <a:latin typeface="+mn-lt"/>
                        </a:rPr>
                        <a:t>O3</a:t>
                      </a:r>
                      <a:r>
                        <a:rPr lang="pt-BR" sz="1300" u="none" strike="noStrike" dirty="0">
                          <a:effectLst/>
                          <a:latin typeface="+mn-lt"/>
                        </a:rPr>
                        <a:t> </a:t>
                      </a:r>
                      <a:r>
                        <a:rPr lang="pt-BR" sz="1300" u="none" strike="noStrike" dirty="0" err="1">
                          <a:effectLst/>
                          <a:latin typeface="+mn-lt"/>
                        </a:rPr>
                        <a:t>Substanțe</a:t>
                      </a:r>
                      <a:r>
                        <a:rPr lang="pt-BR" sz="1300" u="none" strike="noStrike" dirty="0">
                          <a:effectLst/>
                          <a:latin typeface="+mn-lt"/>
                        </a:rPr>
                        <a:t> </a:t>
                      </a:r>
                      <a:r>
                        <a:rPr lang="pt-BR" sz="1300" u="none" strike="noStrike" dirty="0" err="1">
                          <a:effectLst/>
                          <a:latin typeface="+mn-lt"/>
                        </a:rPr>
                        <a:t>sau</a:t>
                      </a:r>
                      <a:r>
                        <a:rPr lang="pt-BR" sz="1300" u="none" strike="noStrike" dirty="0">
                          <a:effectLst/>
                          <a:latin typeface="+mn-lt"/>
                        </a:rPr>
                        <a:t> </a:t>
                      </a:r>
                      <a:r>
                        <a:rPr lang="pt-BR" sz="1300" u="none" strike="noStrike" dirty="0" err="1">
                          <a:effectLst/>
                          <a:latin typeface="+mn-lt"/>
                        </a:rPr>
                        <a:t>amestecuri</a:t>
                      </a:r>
                      <a:r>
                        <a:rPr lang="pt-BR" sz="1300" u="none" strike="noStrike" dirty="0">
                          <a:effectLst/>
                          <a:latin typeface="+mn-lt"/>
                        </a:rPr>
                        <a:t> cu </a:t>
                      </a:r>
                      <a:r>
                        <a:rPr lang="pt-BR" sz="1300" u="none" strike="noStrike" dirty="0" err="1">
                          <a:effectLst/>
                          <a:latin typeface="+mn-lt"/>
                        </a:rPr>
                        <a:t>frază</a:t>
                      </a:r>
                      <a:r>
                        <a:rPr lang="pt-BR" sz="1300" u="none" strike="noStrike" dirty="0">
                          <a:effectLst/>
                          <a:latin typeface="+mn-lt"/>
                        </a:rPr>
                        <a:t> de </a:t>
                      </a:r>
                      <a:r>
                        <a:rPr lang="pt-BR" sz="1300" u="none" strike="noStrike" dirty="0" err="1">
                          <a:effectLst/>
                          <a:latin typeface="+mn-lt"/>
                        </a:rPr>
                        <a:t>pericol</a:t>
                      </a:r>
                      <a:r>
                        <a:rPr lang="pt-BR" sz="1300" u="none" strike="noStrike" dirty="0">
                          <a:effectLst/>
                          <a:latin typeface="+mn-lt"/>
                        </a:rPr>
                        <a:t> EUH029</a:t>
                      </a:r>
                      <a:endParaRPr lang="pt-BR" sz="1300" b="0" i="0" u="none" strike="noStrike" dirty="0">
                        <a:solidFill>
                          <a:srgbClr val="000000"/>
                        </a:solidFill>
                        <a:effectLst/>
                        <a:latin typeface="+mn-lt"/>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50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pt-BR" sz="1300" u="none" strike="noStrike">
                          <a:effectLst/>
                          <a:latin typeface="+mn-lt"/>
                        </a:rPr>
                        <a:t>(ii) R29: „în contact cu apa eliberează gaze toxice” </a:t>
                      </a:r>
                      <a:endParaRPr lang="pt-BR" sz="1300" b="0" i="0" u="none" strike="noStrike">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R29</a:t>
                      </a:r>
                      <a:endParaRPr lang="en-US" sz="1300" b="1" i="0" u="none" strike="noStrike" dirty="0">
                        <a:solidFill>
                          <a:srgbClr val="FF0000"/>
                        </a:solidFill>
                        <a:effectLst/>
                        <a:latin typeface="+mn-lt"/>
                      </a:endParaRPr>
                    </a:p>
                  </a:txBody>
                  <a:tcPr marL="1306" marR="1306" marT="1306" marB="0" anchor="b"/>
                </a:tc>
              </a:tr>
            </a:tbl>
          </a:graphicData>
        </a:graphic>
      </p:graphicFrame>
      <p:sp>
        <p:nvSpPr>
          <p:cNvPr id="7" name="Rectangle 6"/>
          <p:cNvSpPr/>
          <p:nvPr/>
        </p:nvSpPr>
        <p:spPr>
          <a:xfrm>
            <a:off x="457200" y="-76200"/>
            <a:ext cx="7854720" cy="369332"/>
          </a:xfrm>
          <a:prstGeom prst="rect">
            <a:avLst/>
          </a:prstGeom>
        </p:spPr>
        <p:txBody>
          <a:bodyPr wrap="squar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3751735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9027481"/>
              </p:ext>
            </p:extLst>
          </p:nvPr>
        </p:nvGraphicFramePr>
        <p:xfrm>
          <a:off x="152400" y="1142999"/>
          <a:ext cx="8839199" cy="5715004"/>
        </p:xfrm>
        <a:graphic>
          <a:graphicData uri="http://schemas.openxmlformats.org/drawingml/2006/table">
            <a:tbl>
              <a:tblPr>
                <a:tableStyleId>{5C22544A-7EE6-4342-B048-85BDC9FD1C3A}</a:tableStyleId>
              </a:tblPr>
              <a:tblGrid>
                <a:gridCol w="3992623"/>
                <a:gridCol w="1898125"/>
                <a:gridCol w="1240037"/>
                <a:gridCol w="801830"/>
                <a:gridCol w="906584"/>
              </a:tblGrid>
              <a:tr h="233146">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464732">
                <a:tc>
                  <a:txBody>
                    <a:bodyPr/>
                    <a:lstStyle/>
                    <a:p>
                      <a:pPr algn="l" fontAlgn="b"/>
                      <a:r>
                        <a:rPr lang="en-US" sz="1200" b="1" u="none" strike="noStrike" dirty="0" err="1">
                          <a:effectLst/>
                          <a:latin typeface="Arial" panose="020B0604020202020204" pitchFamily="34" charset="0"/>
                          <a:cs typeface="Arial" panose="020B0604020202020204" pitchFamily="34" charset="0"/>
                        </a:rPr>
                        <a:t>Substanțe</a:t>
                      </a:r>
                      <a:r>
                        <a:rPr lang="en-US" sz="1200" b="1" u="none" strike="noStrike" dirty="0">
                          <a:effectLst/>
                          <a:latin typeface="Arial" panose="020B0604020202020204" pitchFamily="34" charset="0"/>
                          <a:cs typeface="Arial" panose="020B0604020202020204" pitchFamily="34" charset="0"/>
                        </a:rPr>
                        <a:t> </a:t>
                      </a:r>
                      <a:r>
                        <a:rPr lang="en-US" sz="1200" b="1" u="none" strike="noStrike" dirty="0" err="1">
                          <a:effectLst/>
                          <a:latin typeface="Arial" panose="020B0604020202020204" pitchFamily="34" charset="0"/>
                          <a:cs typeface="Arial" panose="020B0604020202020204" pitchFamily="34" charset="0"/>
                        </a:rPr>
                        <a:t>periculoase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b="1" u="none" strike="noStrike">
                          <a:effectLst/>
                          <a:latin typeface="Arial" panose="020B0604020202020204" pitchFamily="34" charset="0"/>
                          <a:cs typeface="Arial" panose="020B0604020202020204" pitchFamily="34" charset="0"/>
                        </a:rPr>
                        <a:t> </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gridSpan="2">
                  <a:txBody>
                    <a:bodyPr/>
                    <a:lstStyle/>
                    <a:p>
                      <a:pPr algn="ctr" fontAlgn="t"/>
                      <a:r>
                        <a:rPr lang="vi-VN" sz="1200" b="1" u="none" strike="noStrike" dirty="0" smtClean="0">
                          <a:effectLst/>
                          <a:latin typeface="Arial" panose="020B0604020202020204" pitchFamily="34" charset="0"/>
                          <a:cs typeface="Arial" panose="020B0604020202020204" pitchFamily="34" charset="0"/>
                        </a:rPr>
                        <a:t>Canti</a:t>
                      </a:r>
                      <a:r>
                        <a:rPr lang="en-US" sz="1200" b="1" u="none" strike="noStrike" dirty="0" smtClean="0">
                          <a:effectLst/>
                          <a:latin typeface="Arial" panose="020B0604020202020204" pitchFamily="34" charset="0"/>
                          <a:cs typeface="Arial" panose="020B0604020202020204" pitchFamily="34" charset="0"/>
                        </a:rPr>
                        <a:t>.</a:t>
                      </a:r>
                      <a:r>
                        <a:rPr lang="vi-VN" sz="1200" b="1" u="none" strike="noStrike" dirty="0" smtClean="0">
                          <a:effectLst/>
                          <a:latin typeface="Arial" panose="020B0604020202020204" pitchFamily="34" charset="0"/>
                          <a:cs typeface="Arial" panose="020B0604020202020204" pitchFamily="34" charset="0"/>
                        </a:rPr>
                        <a:t> </a:t>
                      </a:r>
                      <a:r>
                        <a:rPr lang="vi-VN" sz="1200" b="1" u="none" strike="noStrike" dirty="0">
                          <a:effectLst/>
                          <a:latin typeface="Arial" panose="020B0604020202020204" pitchFamily="34" charset="0"/>
                          <a:cs typeface="Arial" panose="020B0604020202020204" pitchFamily="34" charset="0"/>
                        </a:rPr>
                        <a:t>relevante (în tone</a:t>
                      </a:r>
                      <a:r>
                        <a:rPr lang="vi-VN" sz="1200" b="1" u="none" strike="noStrike" dirty="0" smtClean="0">
                          <a:effectLst/>
                          <a:latin typeface="Arial" panose="020B0604020202020204" pitchFamily="34" charset="0"/>
                          <a:cs typeface="Arial" panose="020B0604020202020204" pitchFamily="34" charset="0"/>
                        </a:rPr>
                        <a:t>)</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r>
              <a:tr h="696318">
                <a:tc>
                  <a:txBody>
                    <a:bodyPr/>
                    <a:lstStyle/>
                    <a:p>
                      <a:pPr algn="ctr" fontAlgn="b"/>
                      <a:r>
                        <a:rPr lang="en-US" sz="1200" u="none" strike="noStrike" dirty="0" err="1">
                          <a:effectLst/>
                          <a:latin typeface="Arial" panose="020B0604020202020204" pitchFamily="34" charset="0"/>
                          <a:cs typeface="Arial" panose="020B0604020202020204" pitchFamily="34" charset="0"/>
                        </a:rPr>
                        <a:t>coloana</a:t>
                      </a:r>
                      <a:r>
                        <a:rPr lang="en-US" sz="1200" u="none" strike="noStrike" dirty="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t"/>
                      <a:r>
                        <a:rPr lang="it-IT" sz="1200" u="none" strike="noStrike" dirty="0">
                          <a:solidFill>
                            <a:srgbClr val="FF0000"/>
                          </a:solidFill>
                          <a:effectLst/>
                          <a:latin typeface="Arial" panose="020B0604020202020204" pitchFamily="34" charset="0"/>
                          <a:cs typeface="Arial" panose="020B0604020202020204" pitchFamily="34" charset="0"/>
                        </a:rPr>
                        <a:t>H </a:t>
                      </a:r>
                      <a:r>
                        <a:rPr lang="it-IT" sz="1200" u="none" strike="noStrike" dirty="0" smtClean="0">
                          <a:solidFill>
                            <a:srgbClr val="FF0000"/>
                          </a:solidFill>
                          <a:effectLst/>
                          <a:latin typeface="Arial" panose="020B0604020202020204" pitchFamily="34" charset="0"/>
                          <a:cs typeface="Arial" panose="020B0604020202020204" pitchFamily="34" charset="0"/>
                        </a:rPr>
                        <a:t>= </a:t>
                      </a:r>
                      <a:r>
                        <a:rPr lang="it-IT" sz="1200" u="none" strike="noStrike" dirty="0">
                          <a:solidFill>
                            <a:srgbClr val="FF0000"/>
                          </a:solidFill>
                          <a:effectLst/>
                          <a:latin typeface="Arial" panose="020B0604020202020204" pitchFamily="34" charset="0"/>
                          <a:cs typeface="Arial" panose="020B0604020202020204" pitchFamily="34" charset="0"/>
                        </a:rPr>
                        <a:t>SĂNĂTATE</a:t>
                      </a:r>
                      <a:br>
                        <a:rPr lang="it-IT" sz="1200" u="none" strike="noStrike" dirty="0">
                          <a:solidFill>
                            <a:srgbClr val="FF0000"/>
                          </a:solidFill>
                          <a:effectLst/>
                          <a:latin typeface="Arial" panose="020B0604020202020204" pitchFamily="34" charset="0"/>
                          <a:cs typeface="Arial" panose="020B0604020202020204" pitchFamily="34" charset="0"/>
                        </a:rPr>
                      </a:br>
                      <a:r>
                        <a:rPr lang="it-IT" sz="1200" u="none" strike="noStrike" dirty="0">
                          <a:solidFill>
                            <a:srgbClr val="FF0000"/>
                          </a:solidFill>
                          <a:effectLst/>
                          <a:latin typeface="Arial" panose="020B0604020202020204" pitchFamily="34" charset="0"/>
                          <a:cs typeface="Arial" panose="020B0604020202020204" pitchFamily="34" charset="0"/>
                        </a:rPr>
                        <a:t> P = </a:t>
                      </a:r>
                      <a:r>
                        <a:rPr lang="it-IT" sz="1200" u="none" strike="noStrike" dirty="0" smtClean="0">
                          <a:solidFill>
                            <a:srgbClr val="FF0000"/>
                          </a:solidFill>
                          <a:effectLst/>
                          <a:latin typeface="Arial" panose="020B0604020202020204" pitchFamily="34" charset="0"/>
                          <a:cs typeface="Arial" panose="020B0604020202020204" pitchFamily="34" charset="0"/>
                        </a:rPr>
                        <a:t>FIZICE</a:t>
                      </a:r>
                      <a:r>
                        <a:rPr lang="it-IT" sz="1200" u="none" strike="noStrike" dirty="0">
                          <a:solidFill>
                            <a:srgbClr val="FF0000"/>
                          </a:solidFill>
                          <a:effectLst/>
                          <a:latin typeface="Arial" panose="020B0604020202020204" pitchFamily="34" charset="0"/>
                          <a:cs typeface="Arial" panose="020B0604020202020204" pitchFamily="34" charset="0"/>
                        </a:rPr>
                        <a:t/>
                      </a:r>
                      <a:br>
                        <a:rPr lang="it-IT" sz="1200" u="none" strike="noStrike" dirty="0">
                          <a:solidFill>
                            <a:srgbClr val="FF0000"/>
                          </a:solidFill>
                          <a:effectLst/>
                          <a:latin typeface="Arial" panose="020B0604020202020204" pitchFamily="34" charset="0"/>
                          <a:cs typeface="Arial" panose="020B0604020202020204" pitchFamily="34" charset="0"/>
                        </a:rPr>
                      </a:br>
                      <a:r>
                        <a:rPr lang="it-IT" sz="1200" u="none" strike="noStrike" dirty="0">
                          <a:solidFill>
                            <a:srgbClr val="FF0000"/>
                          </a:solidFill>
                          <a:effectLst/>
                          <a:latin typeface="Arial" panose="020B0604020202020204" pitchFamily="34" charset="0"/>
                          <a:cs typeface="Arial" panose="020B0604020202020204" pitchFamily="34" charset="0"/>
                        </a:rPr>
                        <a:t> E = </a:t>
                      </a:r>
                      <a:r>
                        <a:rPr lang="it-IT" sz="1200" u="none" strike="noStrike" dirty="0" smtClean="0">
                          <a:solidFill>
                            <a:srgbClr val="FF0000"/>
                          </a:solidFill>
                          <a:effectLst/>
                          <a:latin typeface="Arial" panose="020B0604020202020204" pitchFamily="34" charset="0"/>
                          <a:cs typeface="Arial" panose="020B0604020202020204" pitchFamily="34" charset="0"/>
                        </a:rPr>
                        <a:t>MEDIU </a:t>
                      </a:r>
                      <a:endParaRPr lang="it-IT"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u="none" strike="noStrike" dirty="0">
                          <a:effectLst/>
                          <a:latin typeface="Arial" panose="020B0604020202020204" pitchFamily="34" charset="0"/>
                          <a:cs typeface="Arial" panose="020B0604020202020204" pitchFamily="34" charset="0"/>
                        </a:rPr>
                        <a:t>Numărul </a:t>
                      </a:r>
                      <a:r>
                        <a:rPr lang="vi-VN" sz="1200" u="none" strike="noStrike" dirty="0" smtClean="0">
                          <a:effectLst/>
                          <a:latin typeface="Arial" panose="020B0604020202020204" pitchFamily="34" charset="0"/>
                          <a:cs typeface="Arial" panose="020B0604020202020204" pitchFamily="34" charset="0"/>
                        </a:rPr>
                        <a:t>CAS</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smtClean="0">
                          <a:effectLst/>
                          <a:latin typeface="Arial" panose="020B0604020202020204" pitchFamily="34" charset="0"/>
                          <a:cs typeface="Arial" panose="020B0604020202020204" pitchFamily="34" charset="0"/>
                        </a:rPr>
                        <a:t>Niv.inf.         Col. </a:t>
                      </a: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Niv.sup</a:t>
                      </a:r>
                      <a:r>
                        <a:rPr lang="en-US" sz="1200" u="none" strike="noStrike" dirty="0" smtClean="0">
                          <a:effectLst/>
                          <a:latin typeface="Arial" panose="020B0604020202020204" pitchFamily="34" charset="0"/>
                          <a:cs typeface="Arial" panose="020B0604020202020204" pitchFamily="34" charset="0"/>
                        </a:rPr>
                        <a:t>.      Col. </a:t>
                      </a: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1.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2.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1 250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3.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350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2 500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4.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5.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potasiu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6.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potasiu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1 250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vi-VN" sz="1200" u="none" strike="noStrike" dirty="0">
                          <a:effectLst/>
                          <a:latin typeface="Arial" panose="020B0604020202020204" pitchFamily="34" charset="0"/>
                          <a:cs typeface="Arial" panose="020B0604020202020204" pitchFamily="34" charset="0"/>
                        </a:rPr>
                        <a:t>7. Pentaoxid de arsen, acid arsenic (V) și/sau sărurile lor</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1303-28-2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464732">
                <a:tc>
                  <a:txBody>
                    <a:bodyPr/>
                    <a:lstStyle/>
                    <a:p>
                      <a:pPr algn="l" fontAlgn="b"/>
                      <a:r>
                        <a:rPr lang="vi-VN" sz="1200" u="none" strike="noStrike" dirty="0">
                          <a:effectLst/>
                          <a:latin typeface="Arial" panose="020B0604020202020204" pitchFamily="34" charset="0"/>
                          <a:cs typeface="Arial" panose="020B0604020202020204" pitchFamily="34" charset="0"/>
                        </a:rPr>
                        <a:t>8. Trioxid de arsen, acid arsenos (III) acid și/sau sărurile lor</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1327-53-3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9. </a:t>
                      </a:r>
                      <a:r>
                        <a:rPr lang="en-US" sz="1200" u="none" strike="noStrike" dirty="0" err="1">
                          <a:effectLst/>
                          <a:latin typeface="Arial" panose="020B0604020202020204" pitchFamily="34" charset="0"/>
                          <a:cs typeface="Arial" panose="020B0604020202020204" pitchFamily="34" charset="0"/>
                        </a:rPr>
                        <a:t>Brom</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7726-95-6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a:effectLst/>
                          <a:latin typeface="Arial" panose="020B0604020202020204" pitchFamily="34" charset="0"/>
                          <a:cs typeface="Arial" panose="020B0604020202020204" pitchFamily="34" charset="0"/>
                        </a:rPr>
                        <a:t>10. Clor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a:t>
                      </a:r>
                      <a:r>
                        <a:rPr lang="en-US" sz="1300" b="1" u="none" strike="noStrike" dirty="0" smtClean="0">
                          <a:solidFill>
                            <a:srgbClr val="FF0000"/>
                          </a:solidFill>
                          <a:effectLst/>
                          <a:latin typeface="Arial" panose="020B0604020202020204" pitchFamily="34" charset="0"/>
                          <a:cs typeface="Arial" panose="020B0604020202020204" pitchFamily="34" charset="0"/>
                        </a:rPr>
                        <a:t>E</a:t>
                      </a:r>
                      <a:endParaRPr lang="en-US" sz="13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7782-50-5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584062">
                <a:tc>
                  <a:txBody>
                    <a:bodyPr/>
                    <a:lstStyle/>
                    <a:p>
                      <a:pPr algn="l" fontAlgn="b"/>
                      <a:r>
                        <a:rPr lang="vi-VN" sz="1200" u="none" strike="noStrike" dirty="0">
                          <a:effectLst/>
                          <a:latin typeface="Arial" panose="020B0604020202020204" pitchFamily="34" charset="0"/>
                          <a:cs typeface="Arial" panose="020B0604020202020204" pitchFamily="34" charset="0"/>
                        </a:rPr>
                        <a:t>11. Compuși de nichel sub formă de pudră inhalabilă: monoxid de nichel, dioxid de nichel, sulfură de nichel, disulfură de trinichel, trioxid de dinichel</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b="1" u="none" strike="noStrike" dirty="0">
                          <a:solidFill>
                            <a:srgbClr val="FF0000"/>
                          </a:solidFill>
                          <a:effectLst/>
                          <a:latin typeface="Arial" panose="020B0604020202020204" pitchFamily="34" charset="0"/>
                          <a:cs typeface="Arial" panose="020B0604020202020204" pitchFamily="34" charset="0"/>
                        </a:rPr>
                        <a:t>H</a:t>
                      </a:r>
                      <a:r>
                        <a:rPr lang="vi-VN" sz="1200" u="none" strike="noStrike" dirty="0">
                          <a:effectLst/>
                          <a:latin typeface="Arial" panose="020B0604020202020204" pitchFamily="34" charset="0"/>
                          <a:cs typeface="Arial" panose="020B0604020202020204" pitchFamily="34" charset="0"/>
                        </a:rPr>
                        <a:t>                                       </a:t>
                      </a:r>
                      <a:r>
                        <a:rPr lang="vi-VN" sz="1000" u="none" strike="noStrike" dirty="0">
                          <a:solidFill>
                            <a:srgbClr val="00B050"/>
                          </a:solidFill>
                          <a:effectLst/>
                          <a:latin typeface="Arial" panose="020B0604020202020204" pitchFamily="34" charset="0"/>
                          <a:cs typeface="Arial" panose="020B0604020202020204" pitchFamily="34" charset="0"/>
                        </a:rPr>
                        <a:t>Având în vedere accentul explicit privind definirea aspectului "inhalabilă", se presupune </a:t>
                      </a:r>
                      <a:r>
                        <a:rPr lang="ro-RO" sz="1000" u="none" strike="noStrike" baseline="0" dirty="0" smtClean="0">
                          <a:solidFill>
                            <a:srgbClr val="00B050"/>
                          </a:solidFill>
                          <a:effectLst/>
                          <a:latin typeface="Arial" panose="020B0604020202020204" pitchFamily="34" charset="0"/>
                          <a:cs typeface="Arial" panose="020B0604020202020204" pitchFamily="34" charset="0"/>
                        </a:rPr>
                        <a:t> </a:t>
                      </a:r>
                      <a:r>
                        <a:rPr lang="vi-VN" sz="1000" u="none" strike="noStrike" dirty="0" smtClean="0">
                          <a:solidFill>
                            <a:srgbClr val="00B050"/>
                          </a:solidFill>
                          <a:effectLst/>
                          <a:latin typeface="Arial" panose="020B0604020202020204" pitchFamily="34" charset="0"/>
                          <a:cs typeface="Arial" panose="020B0604020202020204" pitchFamily="34" charset="0"/>
                        </a:rPr>
                        <a:t>doar </a:t>
                      </a:r>
                      <a:r>
                        <a:rPr lang="vi-VN" sz="1000" u="none" strike="noStrike" dirty="0">
                          <a:solidFill>
                            <a:srgbClr val="00B050"/>
                          </a:solidFill>
                          <a:effectLst/>
                          <a:latin typeface="Arial" panose="020B0604020202020204" pitchFamily="34" charset="0"/>
                          <a:cs typeface="Arial" panose="020B0604020202020204" pitchFamily="34" charset="0"/>
                        </a:rPr>
                        <a:t>"pericol pentru sănătate" </a:t>
                      </a:r>
                      <a:r>
                        <a:rPr lang="vi-VN" sz="1000" u="none" strike="noStrike" dirty="0" smtClean="0">
                          <a:solidFill>
                            <a:srgbClr val="00B050"/>
                          </a:solidFill>
                          <a:effectLst/>
                          <a:latin typeface="Arial" panose="020B0604020202020204" pitchFamily="34" charset="0"/>
                          <a:cs typeface="Arial" panose="020B0604020202020204" pitchFamily="34" charset="0"/>
                        </a:rPr>
                        <a:t>(chiar </a:t>
                      </a:r>
                      <a:r>
                        <a:rPr lang="vi-VN" sz="1000" u="none" strike="noStrike" dirty="0">
                          <a:solidFill>
                            <a:srgbClr val="00B050"/>
                          </a:solidFill>
                          <a:effectLst/>
                          <a:latin typeface="Arial" panose="020B0604020202020204" pitchFamily="34" charset="0"/>
                          <a:cs typeface="Arial" panose="020B0604020202020204" pitchFamily="34" charset="0"/>
                        </a:rPr>
                        <a:t>dacă unii dintre compușii nichelului poate prezenta alte tipuri de pericol)</a:t>
                      </a:r>
                      <a:endParaRPr lang="vi-VN" sz="10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152400" y="685800"/>
            <a:ext cx="9144000" cy="369332"/>
          </a:xfrm>
          <a:prstGeom prst="rect">
            <a:avLst/>
          </a:prstGeom>
        </p:spPr>
        <p:txBody>
          <a:bodyPr wrap="square">
            <a:spAutoFit/>
          </a:bodyPr>
          <a:lstStyle/>
          <a:p>
            <a:pPr algn="ctr"/>
            <a:r>
              <a:rPr lang="en-US" dirty="0">
                <a:latin typeface="Arial Black" panose="020B0A04020102020204" pitchFamily="34" charset="0"/>
              </a:rPr>
              <a:t>ANEXA </a:t>
            </a:r>
            <a:r>
              <a:rPr lang="en-US" dirty="0" smtClean="0">
                <a:latin typeface="Arial Black" panose="020B0A04020102020204" pitchFamily="34" charset="0"/>
              </a:rPr>
              <a:t>I – </a:t>
            </a:r>
            <a:r>
              <a:rPr lang="en-US" b="1" dirty="0" err="1" smtClean="0">
                <a:latin typeface="Arial Black" panose="020B0A04020102020204" pitchFamily="34" charset="0"/>
              </a:rPr>
              <a:t>partea</a:t>
            </a:r>
            <a:r>
              <a:rPr lang="en-US" b="1" dirty="0" smtClean="0">
                <a:latin typeface="Arial Black" panose="020B0A04020102020204" pitchFamily="34" charset="0"/>
              </a:rPr>
              <a:t> a 2 a  </a:t>
            </a:r>
            <a:r>
              <a:rPr lang="en-US" dirty="0">
                <a:latin typeface="Arial Black" panose="020B0A04020102020204" pitchFamily="34" charset="0"/>
              </a:rPr>
              <a:t>–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49784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NOTIFICAREA DE INCADRARE </a:t>
            </a:r>
            <a:br>
              <a:rPr lang="en-US" dirty="0" smtClean="0"/>
            </a:br>
            <a:endParaRPr lang="en-US" dirty="0"/>
          </a:p>
        </p:txBody>
      </p:sp>
      <p:sp>
        <p:nvSpPr>
          <p:cNvPr id="4" name="Content Placeholder 3"/>
          <p:cNvSpPr>
            <a:spLocks noGrp="1"/>
          </p:cNvSpPr>
          <p:nvPr>
            <p:ph idx="1"/>
          </p:nvPr>
        </p:nvSpPr>
        <p:spPr>
          <a:xfrm>
            <a:off x="533400" y="1600200"/>
            <a:ext cx="2209800" cy="1667455"/>
          </a:xfrm>
          <a:prstGeom prst="notchedRightArrow">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en-US" sz="1600" b="1" dirty="0">
                <a:solidFill>
                  <a:schemeClr val="tx1"/>
                </a:solidFill>
              </a:rPr>
              <a:t>Se </a:t>
            </a:r>
            <a:r>
              <a:rPr lang="en-US" sz="1600" b="1" dirty="0" err="1">
                <a:solidFill>
                  <a:schemeClr val="tx1"/>
                </a:solidFill>
              </a:rPr>
              <a:t>transmite</a:t>
            </a:r>
            <a:r>
              <a:rPr lang="en-US" sz="1600" b="1" dirty="0">
                <a:solidFill>
                  <a:schemeClr val="tx1"/>
                </a:solidFill>
              </a:rPr>
              <a:t> SRAPM </a:t>
            </a:r>
          </a:p>
        </p:txBody>
      </p:sp>
      <p:sp>
        <p:nvSpPr>
          <p:cNvPr id="5" name="Rectangle 4"/>
          <p:cNvSpPr/>
          <p:nvPr/>
        </p:nvSpPr>
        <p:spPr>
          <a:xfrm>
            <a:off x="2286000" y="1828800"/>
            <a:ext cx="6019800" cy="4478149"/>
          </a:xfrm>
          <a:prstGeom prst="rect">
            <a:avLst/>
          </a:prstGeom>
        </p:spPr>
        <p:txBody>
          <a:bodyPr wrap="square">
            <a:spAutoFit/>
          </a:bodyPr>
          <a:lstStyle/>
          <a:p>
            <a:pPr marL="742950" lvl="1" indent="-285750" algn="just">
              <a:spcAft>
                <a:spcPts val="600"/>
              </a:spcAft>
              <a:buFont typeface="Wingdings" panose="05000000000000000000" pitchFamily="2" charset="2"/>
              <a:buChar char="Ø"/>
            </a:pPr>
            <a:r>
              <a:rPr lang="ro-RO" sz="2000" i="1" dirty="0">
                <a:latin typeface="Arial" panose="020B0604020202020204" pitchFamily="34" charset="0"/>
                <a:cs typeface="Arial" panose="020B0604020202020204" pitchFamily="34" charset="0"/>
              </a:rPr>
              <a:t>pentru </a:t>
            </a:r>
            <a:r>
              <a:rPr lang="ro-RO" sz="2000" b="1" i="1" dirty="0">
                <a:latin typeface="Arial" panose="020B0604020202020204" pitchFamily="34" charset="0"/>
                <a:cs typeface="Arial" panose="020B0604020202020204" pitchFamily="34" charset="0"/>
              </a:rPr>
              <a:t>amplasamentele noi, înainte de începerea construcţiei sau a exploatării, după caz, odată cu solicitarea actelor de reglem</a:t>
            </a:r>
            <a:r>
              <a:rPr lang="en-US" sz="2000" b="1" i="1" dirty="0">
                <a:latin typeface="Arial" panose="020B0604020202020204" pitchFamily="34" charset="0"/>
                <a:cs typeface="Arial" panose="020B0604020202020204" pitchFamily="34" charset="0"/>
              </a:rPr>
              <a:t>e</a:t>
            </a:r>
            <a:r>
              <a:rPr lang="ro-RO" sz="2000" b="1" i="1" dirty="0">
                <a:latin typeface="Arial" panose="020B0604020202020204" pitchFamily="34" charset="0"/>
                <a:cs typeface="Arial" panose="020B0604020202020204" pitchFamily="34" charset="0"/>
              </a:rPr>
              <a:t>ntare,  cu respectarea procedurii de evaluare a impactului asupra mediului</a:t>
            </a:r>
            <a:r>
              <a:rPr lang="ro-RO" sz="2000" i="1" dirty="0">
                <a:latin typeface="Arial" panose="020B0604020202020204" pitchFamily="34" charset="0"/>
                <a:cs typeface="Arial" panose="020B0604020202020204" pitchFamily="34" charset="0"/>
              </a:rPr>
              <a:t>, potrivit prevederilor legislaţiei specifice sau </a:t>
            </a:r>
            <a:r>
              <a:rPr lang="en-US" sz="2000" b="1" i="1" dirty="0">
                <a:solidFill>
                  <a:srgbClr val="FF0000"/>
                </a:solidFill>
                <a:latin typeface="Arial" panose="020B0604020202020204" pitchFamily="34" charset="0"/>
                <a:cs typeface="Arial" panose="020B0604020202020204" pitchFamily="34" charset="0"/>
              </a:rPr>
              <a:t>cu 90 </a:t>
            </a:r>
            <a:r>
              <a:rPr lang="en-US" sz="2000" b="1" i="1" dirty="0" err="1">
                <a:solidFill>
                  <a:srgbClr val="FF0000"/>
                </a:solidFill>
                <a:latin typeface="Arial" panose="020B0604020202020204" pitchFamily="34" charset="0"/>
                <a:cs typeface="Arial" panose="020B0604020202020204" pitchFamily="34" charset="0"/>
              </a:rPr>
              <a:t>zile</a:t>
            </a:r>
            <a:r>
              <a:rPr lang="en-US" sz="2000" b="1" i="1" dirty="0">
                <a:solidFill>
                  <a:srgbClr val="FF0000"/>
                </a:solidFill>
                <a:latin typeface="Arial" panose="020B0604020202020204" pitchFamily="34" charset="0"/>
                <a:cs typeface="Arial" panose="020B0604020202020204" pitchFamily="34" charset="0"/>
              </a:rPr>
              <a:t> </a:t>
            </a:r>
            <a:r>
              <a:rPr lang="ro-RO" sz="2000" b="1" i="1" dirty="0">
                <a:solidFill>
                  <a:srgbClr val="FF0000"/>
                </a:solidFill>
                <a:latin typeface="Arial" panose="020B0604020202020204" pitchFamily="34" charset="0"/>
                <a:cs typeface="Arial" panose="020B0604020202020204" pitchFamily="34" charset="0"/>
              </a:rPr>
              <a:t>înainte </a:t>
            </a:r>
            <a:r>
              <a:rPr lang="ro-RO" sz="2000" b="1" i="1" dirty="0">
                <a:latin typeface="Arial" panose="020B0604020202020204" pitchFamily="34" charset="0"/>
                <a:cs typeface="Arial" panose="020B0604020202020204" pitchFamily="34" charset="0"/>
              </a:rPr>
              <a:t>de schimbarea ce determină o modificare a inventarului de substanţe periculoase ca urmare a unor modificări ale instalaţiilor sau activităţilor sale;</a:t>
            </a:r>
            <a:endParaRPr lang="en-US" sz="2000" b="1" i="1"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ro-RO" sz="2000" i="1" dirty="0">
                <a:latin typeface="Arial" panose="020B0604020202020204" pitchFamily="34" charset="0"/>
                <a:cs typeface="Arial" panose="020B0604020202020204" pitchFamily="34" charset="0"/>
              </a:rPr>
              <a:t> în toate celelalte cazuri, </a:t>
            </a:r>
            <a:r>
              <a:rPr lang="ro-RO" sz="2000" b="1" i="1" dirty="0">
                <a:solidFill>
                  <a:srgbClr val="FF0000"/>
                </a:solidFill>
                <a:latin typeface="Arial" panose="020B0604020202020204" pitchFamily="34" charset="0"/>
                <a:cs typeface="Arial" panose="020B0604020202020204" pitchFamily="34" charset="0"/>
              </a:rPr>
              <a:t>în termen</a:t>
            </a:r>
            <a:r>
              <a:rPr lang="en-US" sz="2000" b="1" i="1" dirty="0">
                <a:solidFill>
                  <a:srgbClr val="FF0000"/>
                </a:solidFill>
                <a:latin typeface="Arial" panose="020B0604020202020204" pitchFamily="34" charset="0"/>
                <a:cs typeface="Arial" panose="020B0604020202020204" pitchFamily="34" charset="0"/>
              </a:rPr>
              <a:t> </a:t>
            </a:r>
            <a:r>
              <a:rPr lang="ro-RO" sz="2000" b="1" i="1" dirty="0">
                <a:solidFill>
                  <a:srgbClr val="FF0000"/>
                </a:solidFill>
                <a:latin typeface="Arial" panose="020B0604020202020204" pitchFamily="34" charset="0"/>
                <a:cs typeface="Arial" panose="020B0604020202020204" pitchFamily="34" charset="0"/>
              </a:rPr>
              <a:t> de</a:t>
            </a:r>
            <a:r>
              <a:rPr lang="en-US" sz="2000" b="1" i="1" dirty="0">
                <a:solidFill>
                  <a:srgbClr val="FF0000"/>
                </a:solidFill>
                <a:latin typeface="Arial" panose="020B0604020202020204" pitchFamily="34" charset="0"/>
                <a:cs typeface="Arial" panose="020B0604020202020204" pitchFamily="34" charset="0"/>
              </a:rPr>
              <a:t> </a:t>
            </a:r>
            <a:r>
              <a:rPr lang="ro-RO" sz="2000" b="1" i="1" dirty="0">
                <a:solidFill>
                  <a:srgbClr val="FF0000"/>
                </a:solidFill>
                <a:latin typeface="Arial" panose="020B0604020202020204" pitchFamily="34" charset="0"/>
                <a:cs typeface="Arial" panose="020B0604020202020204" pitchFamily="34" charset="0"/>
              </a:rPr>
              <a:t>90</a:t>
            </a:r>
            <a:r>
              <a:rPr lang="en-US" sz="2000" b="1" i="1" dirty="0">
                <a:solidFill>
                  <a:srgbClr val="FF0000"/>
                </a:solidFill>
                <a:latin typeface="Arial" panose="020B0604020202020204" pitchFamily="34" charset="0"/>
                <a:cs typeface="Arial" panose="020B0604020202020204" pitchFamily="34" charset="0"/>
              </a:rPr>
              <a:t> </a:t>
            </a:r>
            <a:r>
              <a:rPr lang="ro-RO" sz="2000" b="1" i="1" dirty="0">
                <a:solidFill>
                  <a:srgbClr val="FF0000"/>
                </a:solidFill>
                <a:latin typeface="Arial" panose="020B0604020202020204" pitchFamily="34" charset="0"/>
                <a:cs typeface="Arial" panose="020B0604020202020204" pitchFamily="34" charset="0"/>
              </a:rPr>
              <a:t>de zile</a:t>
            </a:r>
            <a:r>
              <a:rPr lang="ro-RO" sz="2000" i="1" dirty="0">
                <a:latin typeface="Arial" panose="020B0604020202020204" pitchFamily="34" charset="0"/>
                <a:cs typeface="Arial" panose="020B0604020202020204" pitchFamily="34" charset="0"/>
              </a:rPr>
              <a:t> de la data de la care lege</a:t>
            </a:r>
            <a:r>
              <a:rPr lang="en-US" sz="2000" i="1" dirty="0">
                <a:latin typeface="Arial" panose="020B0604020202020204" pitchFamily="34" charset="0"/>
                <a:cs typeface="Arial" panose="020B0604020202020204" pitchFamily="34" charset="0"/>
              </a:rPr>
              <a:t>a SEVESO</a:t>
            </a:r>
            <a:r>
              <a:rPr lang="ro-RO" sz="2000" i="1" dirty="0">
                <a:latin typeface="Arial" panose="020B0604020202020204" pitchFamily="34" charset="0"/>
                <a:cs typeface="Arial" panose="020B0604020202020204" pitchFamily="34" charset="0"/>
              </a:rPr>
              <a:t> se aplică amplasamentului în cauză.</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13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9644657"/>
              </p:ext>
            </p:extLst>
          </p:nvPr>
        </p:nvGraphicFramePr>
        <p:xfrm>
          <a:off x="38100" y="685801"/>
          <a:ext cx="9029700" cy="6150350"/>
        </p:xfrm>
        <a:graphic>
          <a:graphicData uri="http://schemas.openxmlformats.org/drawingml/2006/table">
            <a:tbl>
              <a:tblPr>
                <a:tableStyleId>{5C22544A-7EE6-4342-B048-85BDC9FD1C3A}</a:tableStyleId>
              </a:tblPr>
              <a:tblGrid>
                <a:gridCol w="4991100"/>
                <a:gridCol w="1143000"/>
                <a:gridCol w="1089660"/>
                <a:gridCol w="879817"/>
                <a:gridCol w="926123"/>
              </a:tblGrid>
              <a:tr h="181285">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541427">
                <a:tc>
                  <a:txBody>
                    <a:bodyPr/>
                    <a:lstStyle/>
                    <a:p>
                      <a:pPr algn="ctr" fontAlgn="b"/>
                      <a:r>
                        <a:rPr lang="en-US" sz="1200" u="none" strike="noStrike" dirty="0" err="1" smtClean="0">
                          <a:effectLst/>
                          <a:latin typeface="Arial" panose="020B0604020202020204" pitchFamily="34" charset="0"/>
                          <a:cs typeface="Arial" panose="020B0604020202020204" pitchFamily="34" charset="0"/>
                        </a:rPr>
                        <a:t>Substanțe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dirty="0" smtClean="0">
                          <a:effectLst/>
                          <a:latin typeface="Arial" panose="020B0604020202020204" pitchFamily="34" charset="0"/>
                          <a:cs typeface="Arial" panose="020B0604020202020204" pitchFamily="34" charset="0"/>
                        </a:rPr>
                        <a:t> -</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coloana</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200" u="none" strike="noStrike" dirty="0" smtClean="0">
                          <a:solidFill>
                            <a:srgbClr val="FF0000"/>
                          </a:solidFill>
                          <a:effectLst/>
                          <a:latin typeface="Arial" panose="020B0604020202020204" pitchFamily="34" charset="0"/>
                          <a:cs typeface="Arial" panose="020B0604020202020204" pitchFamily="34" charset="0"/>
                        </a:rPr>
                        <a:t>H = SĂNĂTATE</a:t>
                      </a:r>
                      <a:br>
                        <a:rPr lang="it-IT" sz="1200" u="none" strike="noStrike" dirty="0" smtClean="0">
                          <a:solidFill>
                            <a:srgbClr val="FF0000"/>
                          </a:solidFill>
                          <a:effectLst/>
                          <a:latin typeface="Arial" panose="020B0604020202020204" pitchFamily="34" charset="0"/>
                          <a:cs typeface="Arial" panose="020B0604020202020204" pitchFamily="34" charset="0"/>
                        </a:rPr>
                      </a:br>
                      <a:r>
                        <a:rPr lang="it-IT" sz="1200" u="none" strike="noStrike" dirty="0" smtClean="0">
                          <a:solidFill>
                            <a:srgbClr val="FF0000"/>
                          </a:solidFill>
                          <a:effectLst/>
                          <a:latin typeface="Arial" panose="020B0604020202020204" pitchFamily="34" charset="0"/>
                          <a:cs typeface="Arial" panose="020B0604020202020204" pitchFamily="34" charset="0"/>
                        </a:rPr>
                        <a:t> P = FIZICE</a:t>
                      </a:r>
                      <a:br>
                        <a:rPr lang="it-IT" sz="1200" u="none" strike="noStrike" dirty="0" smtClean="0">
                          <a:solidFill>
                            <a:srgbClr val="FF0000"/>
                          </a:solidFill>
                          <a:effectLst/>
                          <a:latin typeface="Arial" panose="020B0604020202020204" pitchFamily="34" charset="0"/>
                          <a:cs typeface="Arial" panose="020B0604020202020204" pitchFamily="34" charset="0"/>
                        </a:rPr>
                      </a:br>
                      <a:r>
                        <a:rPr lang="it-IT" sz="1200" u="none" strike="noStrike" dirty="0" smtClean="0">
                          <a:solidFill>
                            <a:srgbClr val="FF0000"/>
                          </a:solidFill>
                          <a:effectLst/>
                          <a:latin typeface="Arial" panose="020B0604020202020204" pitchFamily="34" charset="0"/>
                          <a:cs typeface="Arial" panose="020B0604020202020204" pitchFamily="34" charset="0"/>
                        </a:rPr>
                        <a:t> E = MEDIU </a:t>
                      </a:r>
                      <a:endParaRPr lang="it-IT" sz="1200" b="1" i="0" u="none" strike="noStrike" dirty="0" smtClean="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u="none" strike="noStrike" dirty="0">
                          <a:effectLst/>
                          <a:latin typeface="Arial" panose="020B0604020202020204" pitchFamily="34" charset="0"/>
                          <a:cs typeface="Arial" panose="020B0604020202020204" pitchFamily="34" charset="0"/>
                        </a:rPr>
                        <a:t>Numărul </a:t>
                      </a:r>
                      <a:r>
                        <a:rPr lang="vi-VN" sz="1200" u="none" strike="noStrike" dirty="0" smtClean="0">
                          <a:effectLst/>
                          <a:latin typeface="Arial" panose="020B0604020202020204" pitchFamily="34" charset="0"/>
                          <a:cs typeface="Arial" panose="020B0604020202020204" pitchFamily="34" charset="0"/>
                        </a:rPr>
                        <a:t>CAS</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smtClean="0">
                          <a:effectLst/>
                          <a:latin typeface="Arial" panose="020B0604020202020204" pitchFamily="34" charset="0"/>
                          <a:cs typeface="Arial" panose="020B0604020202020204" pitchFamily="34" charset="0"/>
                        </a:rPr>
                        <a:t>Niv.inf.         Col. </a:t>
                      </a: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Sup.       Col. </a:t>
                      </a: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dirty="0">
                          <a:effectLst/>
                          <a:latin typeface="Arial" panose="020B0604020202020204" pitchFamily="34" charset="0"/>
                          <a:cs typeface="Arial" panose="020B0604020202020204" pitchFamily="34" charset="0"/>
                        </a:rPr>
                        <a:t>12. Etilenamină</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151-56-4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a:effectLst/>
                          <a:latin typeface="Arial" panose="020B0604020202020204" pitchFamily="34" charset="0"/>
                          <a:cs typeface="Arial" panose="020B0604020202020204" pitchFamily="34" charset="0"/>
                        </a:rPr>
                        <a:t>13. Fluor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7782-41-4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91368">
                <a:tc>
                  <a:txBody>
                    <a:bodyPr/>
                    <a:lstStyle/>
                    <a:p>
                      <a:pPr algn="l" fontAlgn="b"/>
                      <a:r>
                        <a:rPr lang="vi-VN" sz="1200" u="none" strike="noStrike" dirty="0">
                          <a:effectLst/>
                          <a:latin typeface="Arial" panose="020B0604020202020204" pitchFamily="34" charset="0"/>
                          <a:cs typeface="Arial" panose="020B0604020202020204" pitchFamily="34" charset="0"/>
                        </a:rPr>
                        <a:t>14. Formaldehidă (concentrație ≥ 90 %)</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br>
                        <a:rPr lang="en-US" sz="1300" b="1" u="none" strike="noStrike" dirty="0">
                          <a:solidFill>
                            <a:srgbClr val="FF0000"/>
                          </a:solidFill>
                          <a:effectLst/>
                          <a:latin typeface="Arial" panose="020B0604020202020204" pitchFamily="34" charset="0"/>
                          <a:cs typeface="Arial" panose="020B0604020202020204" pitchFamily="34" charset="0"/>
                        </a:rPr>
                      </a:br>
                      <a:endParaRPr lang="en-US" sz="13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a:effectLst/>
                          <a:latin typeface="Arial" panose="020B0604020202020204" pitchFamily="34" charset="0"/>
                          <a:cs typeface="Arial" panose="020B0604020202020204" pitchFamily="34" charset="0"/>
                        </a:rPr>
                        <a:t>15. Hidrogen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1333-74-0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pt-BR" sz="1200" u="none" strike="noStrike" dirty="0">
                          <a:effectLst/>
                          <a:latin typeface="Arial" panose="020B0604020202020204" pitchFamily="34" charset="0"/>
                          <a:cs typeface="Arial" panose="020B0604020202020204" pitchFamily="34" charset="0"/>
                        </a:rPr>
                        <a:t>16. </a:t>
                      </a:r>
                      <a:r>
                        <a:rPr lang="pt-BR" sz="1200" u="none" strike="noStrike" dirty="0" err="1">
                          <a:effectLst/>
                          <a:latin typeface="Arial" panose="020B0604020202020204" pitchFamily="34" charset="0"/>
                          <a:cs typeface="Arial" panose="020B0604020202020204" pitchFamily="34" charset="0"/>
                        </a:rPr>
                        <a:t>Acid</a:t>
                      </a:r>
                      <a:r>
                        <a:rPr lang="pt-BR" sz="1200" u="none" strike="noStrike" dirty="0">
                          <a:effectLst/>
                          <a:latin typeface="Arial" panose="020B0604020202020204" pitchFamily="34" charset="0"/>
                          <a:cs typeface="Arial" panose="020B0604020202020204" pitchFamily="34" charset="0"/>
                        </a:rPr>
                        <a:t> </a:t>
                      </a:r>
                      <a:r>
                        <a:rPr lang="pt-BR" sz="1200" u="none" strike="noStrike" dirty="0" err="1">
                          <a:effectLst/>
                          <a:latin typeface="Arial" panose="020B0604020202020204" pitchFamily="34" charset="0"/>
                          <a:cs typeface="Arial" panose="020B0604020202020204" pitchFamily="34" charset="0"/>
                        </a:rPr>
                        <a:t>clorhidric</a:t>
                      </a:r>
                      <a:r>
                        <a:rPr lang="pt-BR" sz="1200" u="none" strike="noStrike" dirty="0">
                          <a:effectLst/>
                          <a:latin typeface="Arial" panose="020B0604020202020204" pitchFamily="34" charset="0"/>
                          <a:cs typeface="Arial" panose="020B0604020202020204" pitchFamily="34" charset="0"/>
                        </a:rPr>
                        <a:t> (</a:t>
                      </a:r>
                      <a:r>
                        <a:rPr lang="pt-BR" sz="1200" u="none" strike="noStrike" dirty="0" err="1">
                          <a:effectLst/>
                          <a:latin typeface="Arial" panose="020B0604020202020204" pitchFamily="34" charset="0"/>
                          <a:cs typeface="Arial" panose="020B0604020202020204" pitchFamily="34" charset="0"/>
                        </a:rPr>
                        <a:t>gaz</a:t>
                      </a:r>
                      <a:r>
                        <a:rPr lang="pt-BR" sz="1200" u="none" strike="noStrike" dirty="0">
                          <a:effectLst/>
                          <a:latin typeface="Arial" panose="020B0604020202020204" pitchFamily="34" charset="0"/>
                          <a:cs typeface="Arial" panose="020B0604020202020204" pitchFamily="34" charset="0"/>
                        </a:rPr>
                        <a:t> </a:t>
                      </a:r>
                      <a:r>
                        <a:rPr lang="pt-BR" sz="1200" u="none" strike="noStrike" dirty="0" err="1">
                          <a:effectLst/>
                          <a:latin typeface="Arial" panose="020B0604020202020204" pitchFamily="34" charset="0"/>
                          <a:cs typeface="Arial" panose="020B0604020202020204" pitchFamily="34" charset="0"/>
                        </a:rPr>
                        <a:t>lichefiat</a:t>
                      </a:r>
                      <a:r>
                        <a:rPr lang="pt-BR" sz="1200" u="none" strike="noStrike" dirty="0">
                          <a:effectLst/>
                          <a:latin typeface="Arial" panose="020B0604020202020204" pitchFamily="34" charset="0"/>
                          <a:cs typeface="Arial" panose="020B0604020202020204" pitchFamily="34" charset="0"/>
                        </a:rPr>
                        <a:t>)</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25</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dirty="0">
                          <a:effectLst/>
                          <a:latin typeface="Arial" panose="020B0604020202020204" pitchFamily="34" charset="0"/>
                          <a:cs typeface="Arial" panose="020B0604020202020204" pitchFamily="34" charset="0"/>
                        </a:rPr>
                        <a:t>17. </a:t>
                      </a:r>
                      <a:r>
                        <a:rPr lang="en-US" sz="1200" u="none" strike="noStrike" dirty="0" err="1">
                          <a:effectLst/>
                          <a:latin typeface="Arial" panose="020B0604020202020204" pitchFamily="34" charset="0"/>
                          <a:cs typeface="Arial" panose="020B0604020202020204" pitchFamily="34" charset="0"/>
                        </a:rPr>
                        <a:t>Alchili</a:t>
                      </a:r>
                      <a:r>
                        <a:rPr lang="en-US" sz="1200" u="none" strike="noStrike" dirty="0">
                          <a:effectLst/>
                          <a:latin typeface="Arial" panose="020B0604020202020204" pitchFamily="34" charset="0"/>
                          <a:cs typeface="Arial" panose="020B0604020202020204" pitchFamily="34" charset="0"/>
                        </a:rPr>
                        <a:t> de plumb</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95136">
                <a:tc>
                  <a:txBody>
                    <a:bodyPr/>
                    <a:lstStyle/>
                    <a:p>
                      <a:pPr algn="l" fontAlgn="b"/>
                      <a:r>
                        <a:rPr lang="it-IT" sz="1200" u="none" strike="noStrike" dirty="0">
                          <a:effectLst/>
                          <a:latin typeface="Arial" panose="020B0604020202020204" pitchFamily="34" charset="0"/>
                          <a:cs typeface="Arial" panose="020B0604020202020204" pitchFamily="34" charset="0"/>
                        </a:rPr>
                        <a:t>18. Gaze </a:t>
                      </a:r>
                      <a:r>
                        <a:rPr lang="it-IT" sz="1200" u="none" strike="noStrike" dirty="0" err="1">
                          <a:effectLst/>
                          <a:latin typeface="Arial" panose="020B0604020202020204" pitchFamily="34" charset="0"/>
                          <a:cs typeface="Arial" panose="020B0604020202020204" pitchFamily="34" charset="0"/>
                        </a:rPr>
                        <a:t>lichefiate</a:t>
                      </a:r>
                      <a:r>
                        <a:rPr lang="it-IT" sz="1200" u="none" strike="noStrike" dirty="0">
                          <a:effectLst/>
                          <a:latin typeface="Arial" panose="020B0604020202020204" pitchFamily="34" charset="0"/>
                          <a:cs typeface="Arial" panose="020B0604020202020204" pitchFamily="34" charset="0"/>
                        </a:rPr>
                        <a:t> </a:t>
                      </a:r>
                      <a:r>
                        <a:rPr lang="it-IT" sz="1200" u="none" strike="noStrike" dirty="0" err="1">
                          <a:effectLst/>
                          <a:latin typeface="Arial" panose="020B0604020202020204" pitchFamily="34" charset="0"/>
                          <a:cs typeface="Arial" panose="020B0604020202020204" pitchFamily="34" charset="0"/>
                        </a:rPr>
                        <a:t>inflamabile</a:t>
                      </a:r>
                      <a:r>
                        <a:rPr lang="it-IT" sz="1200" u="none" strike="noStrike" dirty="0">
                          <a:effectLst/>
                          <a:latin typeface="Arial" panose="020B0604020202020204" pitchFamily="34" charset="0"/>
                          <a:cs typeface="Arial" panose="020B0604020202020204" pitchFamily="34" charset="0"/>
                        </a:rPr>
                        <a:t>, categoria 1 </a:t>
                      </a:r>
                      <a:r>
                        <a:rPr lang="it-IT" sz="1200" u="none" strike="noStrike" dirty="0" err="1">
                          <a:effectLst/>
                          <a:latin typeface="Arial" panose="020B0604020202020204" pitchFamily="34" charset="0"/>
                          <a:cs typeface="Arial" panose="020B0604020202020204" pitchFamily="34" charset="0"/>
                        </a:rPr>
                        <a:t>sau</a:t>
                      </a:r>
                      <a:r>
                        <a:rPr lang="it-IT" sz="1200" u="none" strike="noStrike" dirty="0">
                          <a:effectLst/>
                          <a:latin typeface="Arial" panose="020B0604020202020204" pitchFamily="34" charset="0"/>
                          <a:cs typeface="Arial" panose="020B0604020202020204" pitchFamily="34" charset="0"/>
                        </a:rPr>
                        <a:t> 2 (</a:t>
                      </a:r>
                      <a:r>
                        <a:rPr lang="it-IT" sz="1200" u="none" strike="noStrike" dirty="0" err="1">
                          <a:effectLst/>
                          <a:latin typeface="Arial" panose="020B0604020202020204" pitchFamily="34" charset="0"/>
                          <a:cs typeface="Arial" panose="020B0604020202020204" pitchFamily="34" charset="0"/>
                        </a:rPr>
                        <a:t>inclusiv</a:t>
                      </a:r>
                      <a:r>
                        <a:rPr lang="it-IT" sz="1200" u="none" strike="noStrike" dirty="0">
                          <a:effectLst/>
                          <a:latin typeface="Arial" panose="020B0604020202020204" pitchFamily="34" charset="0"/>
                          <a:cs typeface="Arial" panose="020B0604020202020204" pitchFamily="34" charset="0"/>
                        </a:rPr>
                        <a:t> GPL) </a:t>
                      </a:r>
                      <a:r>
                        <a:rPr lang="it-IT" sz="1200" u="none" strike="noStrike" dirty="0" err="1">
                          <a:effectLst/>
                          <a:latin typeface="Arial" panose="020B0604020202020204" pitchFamily="34" charset="0"/>
                          <a:cs typeface="Arial" panose="020B0604020202020204" pitchFamily="34" charset="0"/>
                        </a:rPr>
                        <a:t>și</a:t>
                      </a:r>
                      <a:r>
                        <a:rPr lang="it-IT" sz="1200" u="none" strike="noStrike" dirty="0">
                          <a:effectLst/>
                          <a:latin typeface="Arial" panose="020B0604020202020204" pitchFamily="34" charset="0"/>
                          <a:cs typeface="Arial" panose="020B0604020202020204" pitchFamily="34" charset="0"/>
                        </a:rPr>
                        <a:t> </a:t>
                      </a:r>
                      <a:r>
                        <a:rPr lang="it-IT" sz="1200" u="none" strike="noStrike" dirty="0" err="1">
                          <a:effectLst/>
                          <a:latin typeface="Arial" panose="020B0604020202020204" pitchFamily="34" charset="0"/>
                          <a:cs typeface="Arial" panose="020B0604020202020204" pitchFamily="34" charset="0"/>
                        </a:rPr>
                        <a:t>gaz</a:t>
                      </a:r>
                      <a:r>
                        <a:rPr lang="it-IT" sz="1200" u="none" strike="noStrike" dirty="0">
                          <a:effectLst/>
                          <a:latin typeface="Arial" panose="020B0604020202020204" pitchFamily="34" charset="0"/>
                          <a:cs typeface="Arial" panose="020B0604020202020204" pitchFamily="34" charset="0"/>
                        </a:rPr>
                        <a:t> </a:t>
                      </a:r>
                      <a:r>
                        <a:rPr lang="it-IT" sz="1200" u="none" strike="noStrike" dirty="0" err="1">
                          <a:effectLst/>
                          <a:latin typeface="Arial" panose="020B0604020202020204" pitchFamily="34" charset="0"/>
                          <a:cs typeface="Arial" panose="020B0604020202020204" pitchFamily="34" charset="0"/>
                        </a:rPr>
                        <a:t>natural</a:t>
                      </a:r>
                      <a:r>
                        <a:rPr lang="it-IT" sz="1200" u="none" strike="noStrike" dirty="0">
                          <a:effectLst/>
                          <a:latin typeface="Arial" panose="020B0604020202020204" pitchFamily="34" charset="0"/>
                          <a:cs typeface="Arial" panose="020B0604020202020204" pitchFamily="34" charset="0"/>
                        </a:rPr>
                        <a:t> </a:t>
                      </a:r>
                      <a:r>
                        <a:rPr lang="it-IT" sz="1200" u="none" strike="noStrike" dirty="0" smtClean="0">
                          <a:effectLst/>
                          <a:latin typeface="Arial" panose="020B0604020202020204" pitchFamily="34" charset="0"/>
                          <a:cs typeface="Arial" panose="020B0604020202020204" pitchFamily="34" charset="0"/>
                        </a:rPr>
                        <a:t>( </a:t>
                      </a:r>
                      <a:r>
                        <a:rPr lang="it-IT" sz="1200" u="none" strike="noStrike" dirty="0">
                          <a:effectLst/>
                          <a:latin typeface="Arial" panose="020B0604020202020204" pitchFamily="34" charset="0"/>
                          <a:cs typeface="Arial" panose="020B0604020202020204" pitchFamily="34" charset="0"/>
                        </a:rPr>
                        <a:t>nota 19)</a:t>
                      </a:r>
                      <a:endParaRPr lang="it-IT"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19. Acetilenă</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74-86-2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20. Oxid de etilenă</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75-21-8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21. Oxid de propilenă</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75-56-9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a:effectLst/>
                          <a:latin typeface="Arial" panose="020B0604020202020204" pitchFamily="34" charset="0"/>
                          <a:cs typeface="Arial" panose="020B0604020202020204" pitchFamily="34" charset="0"/>
                        </a:rPr>
                        <a:t>22. Metanol</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67-56-1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21587">
                <a:tc>
                  <a:txBody>
                    <a:bodyPr/>
                    <a:lstStyle/>
                    <a:p>
                      <a:pPr algn="l" fontAlgn="b"/>
                      <a:r>
                        <a:rPr lang="vi-VN" sz="1200" u="none" strike="noStrike" dirty="0">
                          <a:effectLst/>
                          <a:latin typeface="Arial" panose="020B0604020202020204" pitchFamily="34" charset="0"/>
                          <a:cs typeface="Arial" panose="020B0604020202020204" pitchFamily="34" charset="0"/>
                        </a:rPr>
                        <a:t>23. 4, 4′-Metilen-bis (2-cloranilină) și/sau săruri, sub formă de pudră</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101-14-4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0,01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04800">
                <a:tc>
                  <a:txBody>
                    <a:bodyPr/>
                    <a:lstStyle/>
                    <a:p>
                      <a:pPr algn="l" fontAlgn="b"/>
                      <a:r>
                        <a:rPr lang="en-US" sz="1200" u="none" strike="noStrike">
                          <a:effectLst/>
                          <a:latin typeface="Arial" panose="020B0604020202020204" pitchFamily="34" charset="0"/>
                          <a:cs typeface="Arial" panose="020B0604020202020204" pitchFamily="34" charset="0"/>
                        </a:rPr>
                        <a:t>24. Metilizocianat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624-83-9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0,15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en-US" sz="1200" u="none" strike="noStrike" dirty="0">
                          <a:effectLst/>
                          <a:latin typeface="Arial" panose="020B0604020202020204" pitchFamily="34" charset="0"/>
                          <a:cs typeface="Arial" panose="020B0604020202020204" pitchFamily="34" charset="0"/>
                        </a:rPr>
                        <a:t>25. </a:t>
                      </a:r>
                      <a:r>
                        <a:rPr lang="en-US" sz="1200" u="none" strike="noStrike" dirty="0" err="1">
                          <a:effectLst/>
                          <a:latin typeface="Arial" panose="020B0604020202020204" pitchFamily="34" charset="0"/>
                          <a:cs typeface="Arial" panose="020B0604020202020204" pitchFamily="34" charset="0"/>
                        </a:rPr>
                        <a:t>Oxigen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7782-44-7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81285">
                <a:tc>
                  <a:txBody>
                    <a:bodyPr/>
                    <a:lstStyle/>
                    <a:p>
                      <a:pPr algn="l" fontAlgn="b"/>
                      <a:r>
                        <a:rPr lang="en-US" sz="1200" u="none" strike="noStrike">
                          <a:effectLst/>
                          <a:latin typeface="Arial" panose="020B0604020202020204" pitchFamily="34" charset="0"/>
                          <a:cs typeface="Arial" panose="020B0604020202020204" pitchFamily="34" charset="0"/>
                        </a:rPr>
                        <a:t>26. 2,4-Toluen di-izocianat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rowSpan="2">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584-84-9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rowSpan="2">
                  <a:txBody>
                    <a:bodyPr/>
                    <a:lstStyle/>
                    <a:p>
                      <a:pPr algn="ctr" fontAlgn="t"/>
                      <a:r>
                        <a:rPr lang="en-US" sz="1200" u="none" strike="noStrike">
                          <a:effectLst/>
                          <a:latin typeface="Arial" panose="020B0604020202020204" pitchFamily="34" charset="0"/>
                          <a:cs typeface="Arial" panose="020B0604020202020204" pitchFamily="34" charset="0"/>
                        </a:rPr>
                        <a:t>10</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rowSpan="2">
                  <a:txBody>
                    <a:bodyPr/>
                    <a:lstStyle/>
                    <a:p>
                      <a:pPr algn="ctr" fontAlgn="t"/>
                      <a:r>
                        <a:rPr lang="en-US" sz="1200" u="none" strike="noStrike">
                          <a:effectLst/>
                          <a:latin typeface="Arial" panose="020B0604020202020204" pitchFamily="34" charset="0"/>
                          <a:cs typeface="Arial" panose="020B0604020202020204" pitchFamily="34" charset="0"/>
                        </a:rPr>
                        <a:t>100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81285">
                <a:tc>
                  <a:txBody>
                    <a:bodyPr/>
                    <a:lstStyle/>
                    <a:p>
                      <a:pPr algn="l" fontAlgn="b"/>
                      <a:r>
                        <a:rPr lang="en-US" sz="1200" u="none" strike="noStrike">
                          <a:effectLst/>
                          <a:latin typeface="Arial" panose="020B0604020202020204" pitchFamily="34" charset="0"/>
                          <a:cs typeface="Arial" panose="020B0604020202020204" pitchFamily="34" charset="0"/>
                        </a:rPr>
                        <a:t>       2,6-Toluen di-izocianat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vMerge="1">
                  <a:txBody>
                    <a:bodyPr/>
                    <a:lstStyle/>
                    <a:p>
                      <a:endParaRPr lang="en-US"/>
                    </a:p>
                  </a:txBody>
                  <a:tcPr/>
                </a:tc>
                <a:tc>
                  <a:txBody>
                    <a:bodyPr/>
                    <a:lstStyle/>
                    <a:p>
                      <a:pPr algn="ctr" fontAlgn="t"/>
                      <a:r>
                        <a:rPr lang="en-US" sz="1200" u="none" strike="noStrike">
                          <a:effectLst/>
                          <a:latin typeface="Arial" panose="020B0604020202020204" pitchFamily="34" charset="0"/>
                          <a:cs typeface="Arial" panose="020B0604020202020204" pitchFamily="34" charset="0"/>
                        </a:rPr>
                        <a:t>91-08-7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vMerge="1">
                  <a:txBody>
                    <a:bodyPr/>
                    <a:lstStyle/>
                    <a:p>
                      <a:endParaRPr lang="en-US"/>
                    </a:p>
                  </a:txBody>
                  <a:tcPr/>
                </a:tc>
                <a:tc vMerge="1">
                  <a:txBody>
                    <a:bodyPr/>
                    <a:lstStyle/>
                    <a:p>
                      <a:endParaRPr lang="en-US"/>
                    </a:p>
                  </a:txBody>
                  <a:tcPr/>
                </a:tc>
              </a:tr>
              <a:tr h="361356">
                <a:tc>
                  <a:txBody>
                    <a:bodyPr/>
                    <a:lstStyle/>
                    <a:p>
                      <a:pPr algn="l" fontAlgn="b"/>
                      <a:r>
                        <a:rPr lang="pt-BR" sz="1200" u="none" strike="noStrike">
                          <a:effectLst/>
                          <a:latin typeface="Arial" panose="020B0604020202020204" pitchFamily="34" charset="0"/>
                          <a:cs typeface="Arial" panose="020B0604020202020204" pitchFamily="34" charset="0"/>
                        </a:rPr>
                        <a:t>27. Diclorură de carbonil (fosgen)</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75-44-5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0,3</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0,75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vi-VN" sz="1200" u="none" strike="noStrike">
                          <a:effectLst/>
                          <a:latin typeface="Arial" panose="020B0604020202020204" pitchFamily="34" charset="0"/>
                          <a:cs typeface="Arial" panose="020B0604020202020204" pitchFamily="34" charset="0"/>
                        </a:rPr>
                        <a:t>28. Arsină (hidrogen arsenios)</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7784-42-1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0,2</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vi-VN" sz="1200" u="none" strike="noStrike">
                          <a:effectLst/>
                          <a:latin typeface="Arial" panose="020B0604020202020204" pitchFamily="34" charset="0"/>
                          <a:cs typeface="Arial" panose="020B0604020202020204" pitchFamily="34" charset="0"/>
                        </a:rPr>
                        <a:t>29. Fosfină (hidrogen fosforat)</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7803-51-2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0,2</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30. Diclorură de sulf</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10545-99-0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61443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1214056"/>
              </p:ext>
            </p:extLst>
          </p:nvPr>
        </p:nvGraphicFramePr>
        <p:xfrm>
          <a:off x="198121" y="547132"/>
          <a:ext cx="8717279" cy="6234667"/>
        </p:xfrm>
        <a:graphic>
          <a:graphicData uri="http://schemas.openxmlformats.org/drawingml/2006/table">
            <a:tbl>
              <a:tblPr>
                <a:tableStyleId>{5C22544A-7EE6-4342-B048-85BDC9FD1C3A}</a:tableStyleId>
              </a:tblPr>
              <a:tblGrid>
                <a:gridCol w="3899835"/>
                <a:gridCol w="1909660"/>
                <a:gridCol w="1007864"/>
                <a:gridCol w="1005840"/>
                <a:gridCol w="894080"/>
              </a:tblGrid>
              <a:tr h="261163">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520576">
                <a:tc>
                  <a:txBody>
                    <a:bodyPr/>
                    <a:lstStyle/>
                    <a:p>
                      <a:pPr algn="ctr" fontAlgn="b"/>
                      <a:r>
                        <a:rPr lang="en-US" sz="1200" u="none" strike="noStrike" dirty="0" err="1" smtClean="0">
                          <a:effectLst/>
                          <a:latin typeface="Arial" panose="020B0604020202020204" pitchFamily="34" charset="0"/>
                          <a:cs typeface="Arial" panose="020B0604020202020204" pitchFamily="34" charset="0"/>
                        </a:rPr>
                        <a:t>Substanțe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dirty="0" smtClean="0">
                          <a:effectLst/>
                          <a:latin typeface="Arial" panose="020B0604020202020204" pitchFamily="34" charset="0"/>
                          <a:cs typeface="Arial" panose="020B0604020202020204" pitchFamily="34" charset="0"/>
                        </a:rPr>
                        <a:t> - </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coloana</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t"/>
                      <a:endParaRPr lang="it-IT"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u="none" strike="noStrike">
                          <a:effectLst/>
                          <a:latin typeface="Arial" panose="020B0604020202020204" pitchFamily="34" charset="0"/>
                          <a:cs typeface="Arial" panose="020B0604020202020204" pitchFamily="34" charset="0"/>
                        </a:rPr>
                        <a:t>Numărul CAS ( 1 )</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Inf.        Col. </a:t>
                      </a: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Niv.sup</a:t>
                      </a:r>
                      <a:r>
                        <a:rPr lang="en-US" sz="1200" u="none" strike="noStrike" dirty="0" smtClean="0">
                          <a:effectLst/>
                          <a:latin typeface="Arial" panose="020B0604020202020204" pitchFamily="34" charset="0"/>
                          <a:cs typeface="Arial" panose="020B0604020202020204" pitchFamily="34" charset="0"/>
                        </a:rPr>
                        <a:t>.       Col. </a:t>
                      </a: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520576">
                <a:tc>
                  <a:txBody>
                    <a:bodyPr/>
                    <a:lstStyle/>
                    <a:p>
                      <a:pPr algn="l" fontAlgn="b"/>
                      <a:r>
                        <a:rPr lang="en-US" sz="1200" u="none" strike="noStrike" dirty="0">
                          <a:effectLst/>
                          <a:latin typeface="Arial" panose="020B0604020202020204" pitchFamily="34" charset="0"/>
                          <a:cs typeface="Arial" panose="020B0604020202020204" pitchFamily="34" charset="0"/>
                        </a:rPr>
                        <a:t>31. </a:t>
                      </a:r>
                      <a:r>
                        <a:rPr lang="en-US" sz="1200" u="none" strike="noStrike" dirty="0" err="1">
                          <a:effectLst/>
                          <a:latin typeface="Arial" panose="020B0604020202020204" pitchFamily="34" charset="0"/>
                          <a:cs typeface="Arial" panose="020B0604020202020204" pitchFamily="34" charset="0"/>
                        </a:rPr>
                        <a:t>Trioxid</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sulf</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7446-11-9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15</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336469">
                <a:tc>
                  <a:txBody>
                    <a:bodyPr/>
                    <a:lstStyle/>
                    <a:p>
                      <a:pPr algn="l" fontAlgn="t"/>
                      <a:r>
                        <a:rPr lang="en-US" sz="1200" u="none" strike="noStrike" dirty="0">
                          <a:effectLst/>
                          <a:latin typeface="Arial" panose="020B0604020202020204" pitchFamily="34" charset="0"/>
                          <a:cs typeface="Arial" panose="020B0604020202020204" pitchFamily="34" charset="0"/>
                        </a:rPr>
                        <a:t>32. </a:t>
                      </a:r>
                      <a:r>
                        <a:rPr lang="en-US" sz="1200" u="none" strike="noStrike" dirty="0" err="1">
                          <a:effectLst/>
                          <a:latin typeface="Arial" panose="020B0604020202020204" pitchFamily="34" charset="0"/>
                          <a:cs typeface="Arial" panose="020B0604020202020204" pitchFamily="34" charset="0"/>
                        </a:rPr>
                        <a:t>Policlordibenzofurani</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și</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policlordibenzodioxine</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inclusiv</a:t>
                      </a:r>
                      <a:r>
                        <a:rPr lang="en-US" sz="1200" u="none" strike="noStrike" dirty="0">
                          <a:effectLst/>
                          <a:latin typeface="Arial" panose="020B0604020202020204" pitchFamily="34" charset="0"/>
                          <a:cs typeface="Arial" panose="020B0604020202020204" pitchFamily="34" charset="0"/>
                        </a:rPr>
                        <a:t> TCDD), calculate </a:t>
                      </a:r>
                      <a:r>
                        <a:rPr lang="en-US" sz="1200" u="none" strike="noStrike" dirty="0" err="1">
                          <a:effectLst/>
                          <a:latin typeface="Arial" panose="020B0604020202020204" pitchFamily="34" charset="0"/>
                          <a:cs typeface="Arial" panose="020B0604020202020204" pitchFamily="34" charset="0"/>
                        </a:rPr>
                        <a:t>în</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echivalenți</a:t>
                      </a:r>
                      <a:r>
                        <a:rPr lang="en-US" sz="1200" u="none" strike="noStrike" dirty="0">
                          <a:effectLst/>
                          <a:latin typeface="Arial" panose="020B0604020202020204" pitchFamily="34" charset="0"/>
                          <a:cs typeface="Arial" panose="020B0604020202020204" pitchFamily="34" charset="0"/>
                        </a:rPr>
                        <a:t> TCDD (a se </a:t>
                      </a:r>
                      <a:r>
                        <a:rPr lang="en-US" sz="1200" u="none" strike="noStrike" dirty="0" err="1">
                          <a:effectLst/>
                          <a:latin typeface="Arial" panose="020B0604020202020204" pitchFamily="34" charset="0"/>
                          <a:cs typeface="Arial" panose="020B0604020202020204" pitchFamily="34" charset="0"/>
                        </a:rPr>
                        <a:t>vedea</a:t>
                      </a:r>
                      <a:r>
                        <a:rPr lang="en-US" sz="1200" u="none" strike="noStrike" dirty="0">
                          <a:effectLst/>
                          <a:latin typeface="Arial" panose="020B0604020202020204" pitchFamily="34" charset="0"/>
                          <a:cs typeface="Arial" panose="020B0604020202020204" pitchFamily="34" charset="0"/>
                        </a:rPr>
                        <a:t> nota 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b="1" u="none" strike="noStrike" dirty="0">
                          <a:solidFill>
                            <a:srgbClr val="FF0000"/>
                          </a:solidFill>
                          <a:effectLst/>
                          <a:latin typeface="Arial" panose="020B0604020202020204" pitchFamily="34" charset="0"/>
                          <a:cs typeface="Arial" panose="020B0604020202020204" pitchFamily="34" charset="0"/>
                        </a:rPr>
                        <a:t>H </a:t>
                      </a:r>
                      <a:r>
                        <a:rPr lang="vi-VN" sz="1200" u="none" strike="noStrike" dirty="0">
                          <a:effectLst/>
                          <a:latin typeface="Arial" panose="020B0604020202020204" pitchFamily="34" charset="0"/>
                          <a:cs typeface="Arial" panose="020B0604020202020204" pitchFamily="34" charset="0"/>
                        </a:rPr>
                        <a:t>                                        </a:t>
                      </a:r>
                      <a:r>
                        <a:rPr lang="vi-VN" sz="1200" u="none" strike="noStrike" dirty="0">
                          <a:solidFill>
                            <a:srgbClr val="00B050"/>
                          </a:solidFill>
                          <a:effectLst/>
                          <a:latin typeface="Arial" panose="020B0604020202020204" pitchFamily="34" charset="0"/>
                          <a:cs typeface="Arial" panose="020B0604020202020204" pitchFamily="34" charset="0"/>
                        </a:rPr>
                        <a:t>Suma trebuie să fie calculată în TCDD-echivalente. Acest lucru este posibil numai pentru </a:t>
                      </a:r>
                      <a:r>
                        <a:rPr lang="vi-VN" sz="1200" u="none" strike="noStrike" dirty="0" smtClean="0">
                          <a:solidFill>
                            <a:srgbClr val="00B050"/>
                          </a:solidFill>
                          <a:effectLst/>
                          <a:latin typeface="Arial" panose="020B0604020202020204" pitchFamily="34" charset="0"/>
                          <a:cs typeface="Arial" panose="020B0604020202020204" pitchFamily="34" charset="0"/>
                        </a:rPr>
                        <a:t>aspectul</a:t>
                      </a:r>
                      <a:r>
                        <a:rPr lang="ro-RO" sz="1200" u="none" strike="noStrike" dirty="0" smtClean="0">
                          <a:solidFill>
                            <a:srgbClr val="00B050"/>
                          </a:solidFill>
                          <a:effectLst/>
                          <a:latin typeface="Arial" panose="020B0604020202020204" pitchFamily="34" charset="0"/>
                          <a:cs typeface="Arial" panose="020B0604020202020204" pitchFamily="34" charset="0"/>
                        </a:rPr>
                        <a:t> privind pericolele pentru </a:t>
                      </a:r>
                      <a:r>
                        <a:rPr lang="vi-VN" sz="1200" u="none" strike="noStrike" dirty="0" smtClean="0">
                          <a:solidFill>
                            <a:srgbClr val="00B050"/>
                          </a:solidFill>
                          <a:effectLst/>
                          <a:latin typeface="Arial" panose="020B0604020202020204" pitchFamily="34" charset="0"/>
                          <a:cs typeface="Arial" panose="020B0604020202020204" pitchFamily="34" charset="0"/>
                        </a:rPr>
                        <a:t>sănătate</a:t>
                      </a:r>
                      <a:r>
                        <a:rPr lang="vi-VN" sz="1200" u="none" strike="noStrike" dirty="0">
                          <a:solidFill>
                            <a:srgbClr val="00B050"/>
                          </a:solidFill>
                          <a:effectLst/>
                          <a:latin typeface="Arial" panose="020B0604020202020204" pitchFamily="34" charset="0"/>
                          <a:cs typeface="Arial" panose="020B0604020202020204" pitchFamily="34" charset="0"/>
                        </a:rPr>
                        <a:t>. Prin urmare, sunt considerate doar pericolele pentru sănătate.</a:t>
                      </a:r>
                      <a:endParaRPr lang="vi-VN" sz="12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0,001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95883">
                <a:tc>
                  <a:txBody>
                    <a:bodyPr/>
                    <a:lstStyle/>
                    <a:p>
                      <a:pPr algn="l" fontAlgn="b"/>
                      <a:r>
                        <a:rPr lang="vi-VN" sz="1200" u="none" strike="noStrike" dirty="0">
                          <a:effectLst/>
                          <a:latin typeface="Arial" panose="020B0604020202020204" pitchFamily="34" charset="0"/>
                          <a:cs typeface="Arial" panose="020B0604020202020204" pitchFamily="34" charset="0"/>
                        </a:rPr>
                        <a:t>33. Următoarele substanțe cancerigene sau amestecurile care conțin următorii agenți cancerigeni în concentrații de peste 5 % în greutate: 4-Aminodifenil și/sau sărurile acestuia, Benzotriclorură, benzidină și/sau sărurile acesteia, di(clormetil)eter, clormetil-metil-eter, 1,2-dibrometan, sulfat de dietil, sulfat de dimetil, clorură de dimetil-carbonil, 1,2-dibrom-3- clorpropan, 1,2-dimetil-hidrazină, dimetil-nitrozamină, triamidă hexametil fosforică, hidrazină, 2-naftilamină și/sau sărurile acesteia, 4-nitrodifenil și 1,3 propansultonă</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b="1" u="none" strike="noStrike" dirty="0">
                          <a:solidFill>
                            <a:srgbClr val="FF0000"/>
                          </a:solidFill>
                          <a:effectLst/>
                          <a:latin typeface="Arial" panose="020B0604020202020204" pitchFamily="34" charset="0"/>
                          <a:cs typeface="Arial" panose="020B0604020202020204" pitchFamily="34" charset="0"/>
                        </a:rPr>
                        <a:t>H </a:t>
                      </a:r>
                      <a:r>
                        <a:rPr lang="vi-VN" sz="1200" b="1" u="none" strike="noStrike" dirty="0">
                          <a:effectLst/>
                          <a:latin typeface="Arial" panose="020B0604020202020204" pitchFamily="34" charset="0"/>
                          <a:cs typeface="Arial" panose="020B0604020202020204" pitchFamily="34" charset="0"/>
                        </a:rPr>
                        <a:t> </a:t>
                      </a:r>
                      <a:r>
                        <a:rPr lang="vi-VN" sz="1200" u="none" strike="noStrike" dirty="0">
                          <a:effectLst/>
                          <a:latin typeface="Arial" panose="020B0604020202020204" pitchFamily="34" charset="0"/>
                          <a:cs typeface="Arial" panose="020B0604020202020204" pitchFamily="34" charset="0"/>
                        </a:rPr>
                        <a:t>                                            </a:t>
                      </a:r>
                      <a:r>
                        <a:rPr lang="vi-VN" sz="1200" u="none" strike="noStrike" dirty="0">
                          <a:solidFill>
                            <a:srgbClr val="00B050"/>
                          </a:solidFill>
                          <a:effectLst/>
                          <a:latin typeface="Arial" panose="020B0604020202020204" pitchFamily="34" charset="0"/>
                          <a:cs typeface="Arial" panose="020B0604020202020204" pitchFamily="34" charset="0"/>
                        </a:rPr>
                        <a:t>În mod similar, cancerigeni sunt considerate doar pentru pericole pentru sănătate, chiar în timp ce unele enumerate cancerigeni anche pot prezenta alte pericole</a:t>
                      </a:r>
                      <a:r>
                        <a:rPr lang="vi-VN" sz="1200" u="none" strike="noStrike" dirty="0">
                          <a:effectLst/>
                          <a:latin typeface="Arial" panose="020B0604020202020204" pitchFamily="34" charset="0"/>
                          <a:cs typeface="Arial" panose="020B0604020202020204" pitchFamily="34" charset="0"/>
                        </a:rPr>
                        <a:t>.</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a:effectLst/>
                          <a:latin typeface="Arial" panose="020B0604020202020204" pitchFamily="34" charset="0"/>
                          <a:cs typeface="Arial" panose="020B0604020202020204" pitchFamily="34" charset="0"/>
                        </a:rPr>
                        <a:t>0,5</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892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5810959"/>
              </p:ext>
            </p:extLst>
          </p:nvPr>
        </p:nvGraphicFramePr>
        <p:xfrm>
          <a:off x="304800" y="609600"/>
          <a:ext cx="8686800" cy="5678596"/>
        </p:xfrm>
        <a:graphic>
          <a:graphicData uri="http://schemas.openxmlformats.org/drawingml/2006/table">
            <a:tbl>
              <a:tblPr>
                <a:tableStyleId>{5C22544A-7EE6-4342-B048-85BDC9FD1C3A}</a:tableStyleId>
              </a:tblPr>
              <a:tblGrid>
                <a:gridCol w="3851681"/>
                <a:gridCol w="1886081"/>
                <a:gridCol w="995419"/>
                <a:gridCol w="993420"/>
                <a:gridCol w="960199"/>
              </a:tblGrid>
              <a:tr h="428681">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571147">
                <a:tc>
                  <a:txBody>
                    <a:bodyPr/>
                    <a:lstStyle/>
                    <a:p>
                      <a:pPr algn="l" fontAlgn="b"/>
                      <a:r>
                        <a:rPr lang="en-US" sz="1200" u="none" strike="noStrike" dirty="0" err="1">
                          <a:effectLst/>
                          <a:latin typeface="Arial" panose="020B0604020202020204" pitchFamily="34" charset="0"/>
                          <a:cs typeface="Arial" panose="020B0604020202020204" pitchFamily="34" charset="0"/>
                        </a:rPr>
                        <a:t>Substanțe</a:t>
                      </a:r>
                      <a:r>
                        <a:rPr lang="en-US" sz="1200" u="none" strike="noStrike" dirty="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baseline="0" dirty="0" smtClean="0">
                          <a:effectLst/>
                          <a:latin typeface="Arial" panose="020B0604020202020204" pitchFamily="34" charset="0"/>
                          <a:cs typeface="Arial" panose="020B0604020202020204" pitchFamily="34" charset="0"/>
                        </a:rPr>
                        <a:t> - </a:t>
                      </a:r>
                      <a:r>
                        <a:rPr lang="en-US" sz="1200" u="none" strike="noStrike" baseline="0" dirty="0" err="1" smtClean="0">
                          <a:effectLst/>
                          <a:latin typeface="Arial" panose="020B0604020202020204" pitchFamily="34" charset="0"/>
                          <a:cs typeface="Arial" panose="020B0604020202020204" pitchFamily="34" charset="0"/>
                        </a:rPr>
                        <a:t>coloana</a:t>
                      </a:r>
                      <a:r>
                        <a:rPr lang="en-US" sz="1200" u="none" strike="noStrike" baseline="0" dirty="0" smtClean="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Nr. CAS</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gridSpan="2">
                  <a:txBody>
                    <a:bodyPr/>
                    <a:lstStyle/>
                    <a:p>
                      <a:pPr algn="l" fontAlgn="t"/>
                      <a:r>
                        <a:rPr lang="vi-VN" sz="1200" u="none" strike="noStrike" dirty="0" smtClean="0">
                          <a:effectLst/>
                          <a:latin typeface="Arial" panose="020B0604020202020204" pitchFamily="34" charset="0"/>
                          <a:cs typeface="Arial" panose="020B0604020202020204" pitchFamily="34" charset="0"/>
                        </a:rPr>
                        <a:t>Cant</a:t>
                      </a:r>
                      <a:r>
                        <a:rPr lang="en-US" sz="1200" u="none" strike="noStrike" dirty="0" smtClean="0">
                          <a:effectLst/>
                          <a:latin typeface="Arial" panose="020B0604020202020204" pitchFamily="34" charset="0"/>
                          <a:cs typeface="Arial" panose="020B0604020202020204" pitchFamily="34" charset="0"/>
                        </a:rPr>
                        <a:t>.</a:t>
                      </a:r>
                      <a:r>
                        <a:rPr lang="vi-VN" sz="1200" u="none" strike="noStrike" dirty="0" smtClean="0">
                          <a:effectLst/>
                          <a:latin typeface="Arial" panose="020B0604020202020204" pitchFamily="34" charset="0"/>
                          <a:cs typeface="Arial" panose="020B0604020202020204" pitchFamily="34" charset="0"/>
                        </a:rPr>
                        <a:t> </a:t>
                      </a:r>
                      <a:r>
                        <a:rPr lang="vi-VN" sz="1200" u="none" strike="noStrike" dirty="0">
                          <a:effectLst/>
                          <a:latin typeface="Arial" panose="020B0604020202020204" pitchFamily="34" charset="0"/>
                          <a:cs typeface="Arial" panose="020B0604020202020204" pitchFamily="34" charset="0"/>
                        </a:rPr>
                        <a:t>relevante (</a:t>
                      </a:r>
                      <a:r>
                        <a:rPr lang="vi-VN" sz="1200" u="none" strike="noStrike" dirty="0" smtClean="0">
                          <a:effectLst/>
                          <a:latin typeface="Arial" panose="020B0604020202020204" pitchFamily="34" charset="0"/>
                          <a:cs typeface="Arial" panose="020B0604020202020204" pitchFamily="34" charset="0"/>
                        </a:rPr>
                        <a:t>în</a:t>
                      </a:r>
                      <a:r>
                        <a:rPr lang="en-US" sz="1200" u="none" strike="noStrike" dirty="0" smtClean="0">
                          <a:effectLst/>
                          <a:latin typeface="Arial" panose="020B0604020202020204" pitchFamily="34" charset="0"/>
                          <a:cs typeface="Arial" panose="020B0604020202020204" pitchFamily="34" charset="0"/>
                        </a:rPr>
                        <a:t> to)</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baseline="0" dirty="0" err="1" smtClean="0">
                          <a:effectLst/>
                          <a:latin typeface="Arial" panose="020B0604020202020204" pitchFamily="34" charset="0"/>
                          <a:cs typeface="Arial" panose="020B0604020202020204" pitchFamily="34" charset="0"/>
                        </a:rPr>
                        <a:t>N</a:t>
                      </a:r>
                      <a:r>
                        <a:rPr lang="en-US" sz="1200" u="none" strike="noStrike" dirty="0" err="1" smtClean="0">
                          <a:effectLst/>
                          <a:latin typeface="Arial" panose="020B0604020202020204" pitchFamily="34" charset="0"/>
                          <a:cs typeface="Arial" panose="020B0604020202020204" pitchFamily="34" charset="0"/>
                        </a:rPr>
                        <a:t>iv</a:t>
                      </a:r>
                      <a:r>
                        <a:rPr lang="en-US" sz="1200" u="none" strike="noStrike" dirty="0" smtClean="0">
                          <a:effectLst/>
                          <a:latin typeface="Arial" panose="020B0604020202020204" pitchFamily="34" charset="0"/>
                          <a:cs typeface="Arial" panose="020B0604020202020204" pitchFamily="34" charset="0"/>
                        </a:rPr>
                        <a:t> inf.            </a:t>
                      </a:r>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sup.</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r>
              <a:tr h="2581572">
                <a:tc>
                  <a:txBody>
                    <a:bodyPr/>
                    <a:lstStyle/>
                    <a:p>
                      <a:pPr algn="l" fontAlgn="ctr"/>
                      <a:r>
                        <a:rPr lang="vi-VN" sz="1200" u="none" strike="noStrike" dirty="0">
                          <a:effectLst/>
                          <a:latin typeface="Arial" panose="020B0604020202020204" pitchFamily="34" charset="0"/>
                          <a:cs typeface="Arial" panose="020B0604020202020204" pitchFamily="34" charset="0"/>
                        </a:rPr>
                        <a:t>34. Produse petroliere și carburanți alternativi (a) benzine și păcure (b) kerosen (inclusiv carburanți pentru avioane) (c) distilate de petrol, exclusiv fracția grea (inclusiv motorină, combustibil gazos pentru încălzirea locuințelor și amestecurile de combustibili gazoși) (d) păcură (e) carburanți alternativi utilizați în aceleași scopuri și având proprietăți similare în ceea ce privește inflamabilitatea și pericolele pentru mediu ca produsele menționate la literele (a)-(d)</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ctr"/>
                </a:tc>
                <a:tc>
                  <a:txBody>
                    <a:bodyPr/>
                    <a:lstStyle/>
                    <a:p>
                      <a:pPr algn="l" fontAlgn="t"/>
                      <a:r>
                        <a:rPr lang="vi-VN" sz="1200" b="1" u="none" strike="noStrike" dirty="0">
                          <a:solidFill>
                            <a:srgbClr val="FF0000"/>
                          </a:solidFill>
                          <a:effectLst/>
                          <a:latin typeface="Arial" panose="020B0604020202020204" pitchFamily="34" charset="0"/>
                          <a:cs typeface="Arial" panose="020B0604020202020204" pitchFamily="34" charset="0"/>
                        </a:rPr>
                        <a:t>P E                                   </a:t>
                      </a:r>
                      <a:r>
                        <a:rPr lang="vi-VN" sz="1100" u="none" strike="noStrike" dirty="0">
                          <a:solidFill>
                            <a:srgbClr val="00B050"/>
                          </a:solidFill>
                          <a:effectLst/>
                          <a:latin typeface="Arial" panose="020B0604020202020204" pitchFamily="34" charset="0"/>
                          <a:cs typeface="Arial" panose="020B0604020202020204" pitchFamily="34" charset="0"/>
                        </a:rPr>
                        <a:t>Datorită titlul "PETROLEUM" și "combustibili", s-ar putea presupune doar inflamabilitate, și, prin urmare, "Pericole fizice" vor fi considerate. Cu toate acestea, având în vedere adăugarea (de) și trimiterea spre "inflamabilitate și riscurile de mediu", sunt necesare insumari atât pentru pericole fizice cat și de mediu</a:t>
                      </a:r>
                      <a:endParaRPr lang="vi-VN" sz="11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25 000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en-US" sz="1200" u="none" strike="noStrike">
                          <a:solidFill>
                            <a:srgbClr val="0070C0"/>
                          </a:solidFill>
                          <a:effectLst/>
                          <a:latin typeface="Arial" panose="020B0604020202020204" pitchFamily="34" charset="0"/>
                          <a:cs typeface="Arial" panose="020B0604020202020204" pitchFamily="34" charset="0"/>
                        </a:rPr>
                        <a:t>35. Amoniac anhidru</a:t>
                      </a:r>
                      <a:endParaRPr lang="en-US"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 P E</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7664-41-7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vi-VN" sz="1200" u="none" strike="noStrike">
                          <a:solidFill>
                            <a:srgbClr val="0070C0"/>
                          </a:solidFill>
                          <a:effectLst/>
                          <a:latin typeface="Arial" panose="020B0604020202020204" pitchFamily="34" charset="0"/>
                          <a:cs typeface="Arial" panose="020B0604020202020204" pitchFamily="34" charset="0"/>
                        </a:rPr>
                        <a:t>36. Trifluorură de bor</a:t>
                      </a:r>
                      <a:br>
                        <a:rPr lang="vi-VN" sz="1200" u="none" strike="noStrike">
                          <a:solidFill>
                            <a:srgbClr val="0070C0"/>
                          </a:solidFill>
                          <a:effectLst/>
                          <a:latin typeface="Arial" panose="020B0604020202020204" pitchFamily="34" charset="0"/>
                          <a:cs typeface="Arial" panose="020B0604020202020204" pitchFamily="34" charset="0"/>
                        </a:rPr>
                      </a:br>
                      <a:endParaRPr lang="vi-VN"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7637-07-2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37. Acid </a:t>
                      </a:r>
                      <a:r>
                        <a:rPr lang="en-US" sz="1200" u="none" strike="noStrike" dirty="0" err="1">
                          <a:solidFill>
                            <a:srgbClr val="0070C0"/>
                          </a:solidFill>
                          <a:effectLst/>
                          <a:latin typeface="Arial" panose="020B0604020202020204" pitchFamily="34" charset="0"/>
                          <a:cs typeface="Arial" panose="020B0604020202020204" pitchFamily="34" charset="0"/>
                        </a:rPr>
                        <a:t>sulfhidric</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 P E</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7783-06-4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1236">
                <a:tc>
                  <a:txBody>
                    <a:bodyPr/>
                    <a:lstStyle/>
                    <a:p>
                      <a:pPr algn="l" fontAlgn="b"/>
                      <a:r>
                        <a:rPr lang="vi-VN" sz="1200" u="none" strike="noStrike">
                          <a:solidFill>
                            <a:srgbClr val="0070C0"/>
                          </a:solidFill>
                          <a:effectLst/>
                          <a:latin typeface="Arial" panose="020B0604020202020204" pitchFamily="34" charset="0"/>
                          <a:cs typeface="Arial" panose="020B0604020202020204" pitchFamily="34" charset="0"/>
                        </a:rPr>
                        <a:t>38. Piperidină</a:t>
                      </a:r>
                      <a:endParaRPr lang="vi-VN"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 P</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110-89-4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vi-VN" sz="1200" u="none" strike="noStrike">
                          <a:solidFill>
                            <a:srgbClr val="0070C0"/>
                          </a:solidFill>
                          <a:effectLst/>
                          <a:latin typeface="Arial" panose="020B0604020202020204" pitchFamily="34" charset="0"/>
                          <a:cs typeface="Arial" panose="020B0604020202020204" pitchFamily="34" charset="0"/>
                        </a:rPr>
                        <a:t>39. Bis(2-dimetilaminoetil)(metil)amină</a:t>
                      </a:r>
                      <a:endParaRPr lang="vi-VN"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3030-47-5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vi-VN" sz="1200" u="none" strike="noStrike" dirty="0">
                          <a:solidFill>
                            <a:srgbClr val="0070C0"/>
                          </a:solidFill>
                          <a:effectLst/>
                          <a:latin typeface="Arial" panose="020B0604020202020204" pitchFamily="34" charset="0"/>
                          <a:cs typeface="Arial" panose="020B0604020202020204" pitchFamily="34" charset="0"/>
                        </a:rPr>
                        <a:t>40. 3-(2-Etil-hexiloxi)propilamină</a:t>
                      </a:r>
                      <a:endParaRPr lang="vi-VN"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5397-31-9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943338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1160987"/>
              </p:ext>
            </p:extLst>
          </p:nvPr>
        </p:nvGraphicFramePr>
        <p:xfrm>
          <a:off x="76200" y="762000"/>
          <a:ext cx="8763000" cy="5638801"/>
        </p:xfrm>
        <a:graphic>
          <a:graphicData uri="http://schemas.openxmlformats.org/drawingml/2006/table">
            <a:tbl>
              <a:tblPr>
                <a:tableStyleId>{5C22544A-7EE6-4342-B048-85BDC9FD1C3A}</a:tableStyleId>
              </a:tblPr>
              <a:tblGrid>
                <a:gridCol w="1138960"/>
                <a:gridCol w="2501308"/>
                <a:gridCol w="1782556"/>
                <a:gridCol w="1253748"/>
                <a:gridCol w="834571"/>
                <a:gridCol w="1251857"/>
              </a:tblGrid>
              <a:tr h="192996">
                <a:tc gridSpan="6">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l" fontAlgn="b"/>
                      <a:endParaRPr lang="en-US" sz="1200" b="0" i="0" u="none" strike="noStrike" dirty="0">
                        <a:solidFill>
                          <a:srgbClr val="000000"/>
                        </a:solidFill>
                        <a:effectLst/>
                        <a:latin typeface="Calibri"/>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384699">
                <a:tc gridSpan="2">
                  <a:txBody>
                    <a:bodyPr/>
                    <a:lstStyle/>
                    <a:p>
                      <a:pPr algn="l" fontAlgn="b"/>
                      <a:r>
                        <a:rPr lang="en-US" sz="1200" u="none" strike="noStrike" dirty="0" err="1">
                          <a:effectLst/>
                          <a:latin typeface="Arial" panose="020B0604020202020204" pitchFamily="34" charset="0"/>
                          <a:cs typeface="Arial" panose="020B0604020202020204" pitchFamily="34" charset="0"/>
                        </a:rPr>
                        <a:t>Substanțe</a:t>
                      </a:r>
                      <a:r>
                        <a:rPr lang="en-US" sz="1200" u="none" strike="noStrike" dirty="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coloana</a:t>
                      </a:r>
                      <a:r>
                        <a:rPr lang="en-US" sz="1200" u="none" strike="noStrike" baseline="0" dirty="0" smtClean="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200" u="none" strike="noStrike" dirty="0">
                          <a:effectLst/>
                        </a:rPr>
                        <a:t> </a:t>
                      </a:r>
                      <a:endParaRPr lang="en-US" sz="1200" b="1" i="0" u="none" strike="noStrike" dirty="0">
                        <a:solidFill>
                          <a:srgbClr val="000000"/>
                        </a:solidFill>
                        <a:effectLst/>
                        <a:latin typeface="Calibri"/>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Nr</a:t>
                      </a:r>
                      <a:r>
                        <a:rPr lang="en-US" sz="1200" u="none" strike="noStrike" dirty="0" smtClean="0">
                          <a:effectLst/>
                          <a:latin typeface="Arial" panose="020B0604020202020204" pitchFamily="34" charset="0"/>
                          <a:cs typeface="Arial" panose="020B0604020202020204" pitchFamily="34" charset="0"/>
                        </a:rPr>
                        <a:t>. CAS</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gridSpan="2">
                  <a:txBody>
                    <a:bodyPr/>
                    <a:lstStyle/>
                    <a:p>
                      <a:pPr algn="l" fontAlgn="t"/>
                      <a:r>
                        <a:rPr lang="vi-VN" sz="1200" u="none" strike="noStrike" dirty="0" smtClean="0">
                          <a:effectLst/>
                          <a:latin typeface="Arial" panose="020B0604020202020204" pitchFamily="34" charset="0"/>
                          <a:cs typeface="Arial" panose="020B0604020202020204" pitchFamily="34" charset="0"/>
                        </a:rPr>
                        <a:t>Cant</a:t>
                      </a:r>
                      <a:r>
                        <a:rPr lang="en-US" sz="1200" u="none" strike="noStrike" dirty="0" smtClean="0">
                          <a:effectLst/>
                          <a:latin typeface="Arial" panose="020B0604020202020204" pitchFamily="34" charset="0"/>
                          <a:cs typeface="Arial" panose="020B0604020202020204" pitchFamily="34" charset="0"/>
                        </a:rPr>
                        <a:t>.</a:t>
                      </a:r>
                      <a:r>
                        <a:rPr lang="vi-VN" sz="1200" u="none" strike="noStrike" dirty="0" smtClean="0">
                          <a:effectLst/>
                          <a:latin typeface="Arial" panose="020B0604020202020204" pitchFamily="34" charset="0"/>
                          <a:cs typeface="Arial" panose="020B0604020202020204" pitchFamily="34" charset="0"/>
                        </a:rPr>
                        <a:t> </a:t>
                      </a:r>
                      <a:r>
                        <a:rPr lang="vi-VN" sz="1200" u="none" strike="noStrike" dirty="0">
                          <a:effectLst/>
                          <a:latin typeface="Arial" panose="020B0604020202020204" pitchFamily="34" charset="0"/>
                          <a:cs typeface="Arial" panose="020B0604020202020204" pitchFamily="34" charset="0"/>
                        </a:rPr>
                        <a:t>relevante (în </a:t>
                      </a:r>
                      <a:r>
                        <a:rPr lang="en-US" sz="1200" u="none" strike="noStrike" dirty="0" smtClean="0">
                          <a:effectLst/>
                          <a:latin typeface="Arial" panose="020B0604020202020204" pitchFamily="34" charset="0"/>
                          <a:cs typeface="Arial" panose="020B0604020202020204" pitchFamily="34" charset="0"/>
                        </a:rPr>
                        <a:t>to) </a:t>
                      </a:r>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inf</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sup</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r>
              <a:tr h="1918322">
                <a:tc gridSpan="2">
                  <a:txBody>
                    <a:bodyPr/>
                    <a:lstStyle/>
                    <a:p>
                      <a:pPr algn="l" fontAlgn="t"/>
                      <a:r>
                        <a:rPr lang="en-US" sz="1200" u="none" strike="noStrike" dirty="0">
                          <a:solidFill>
                            <a:srgbClr val="0070C0"/>
                          </a:solidFill>
                          <a:effectLst/>
                          <a:latin typeface="Arial" panose="020B0604020202020204" pitchFamily="34" charset="0"/>
                          <a:cs typeface="Arial" panose="020B0604020202020204" pitchFamily="34" charset="0"/>
                        </a:rPr>
                        <a:t>41. </a:t>
                      </a:r>
                      <a:r>
                        <a:rPr lang="en-US" sz="1200" u="none" strike="noStrike" dirty="0" err="1">
                          <a:solidFill>
                            <a:srgbClr val="0070C0"/>
                          </a:solidFill>
                          <a:effectLst/>
                          <a:latin typeface="Arial" panose="020B0604020202020204" pitchFamily="34" charset="0"/>
                          <a:cs typeface="Arial" panose="020B0604020202020204" pitchFamily="34" charset="0"/>
                        </a:rPr>
                        <a:t>Amestecurile</a:t>
                      </a:r>
                      <a:r>
                        <a:rPr lang="en-US" sz="1200" u="none" strike="noStrike" dirty="0">
                          <a:solidFill>
                            <a:srgbClr val="0070C0"/>
                          </a:solidFill>
                          <a:effectLst/>
                          <a:latin typeface="Arial" panose="020B0604020202020204" pitchFamily="34" charset="0"/>
                          <a:cs typeface="Arial" panose="020B0604020202020204" pitchFamily="34" charset="0"/>
                        </a:rPr>
                        <a:t> (*) de </a:t>
                      </a:r>
                      <a:r>
                        <a:rPr lang="en-US" sz="1200" u="none" strike="noStrike" dirty="0" err="1">
                          <a:solidFill>
                            <a:srgbClr val="0070C0"/>
                          </a:solidFill>
                          <a:effectLst/>
                          <a:latin typeface="Arial" panose="020B0604020202020204" pitchFamily="34" charset="0"/>
                          <a:cs typeface="Arial" panose="020B0604020202020204" pitchFamily="34" charset="0"/>
                        </a:rPr>
                        <a:t>hipoclorit</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sodiu</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clasificate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ca</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periculoase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pentru</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mediul</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acvatic</a:t>
                      </a:r>
                      <a:r>
                        <a:rPr lang="en-US" sz="1200" u="none" strike="noStrike" dirty="0">
                          <a:solidFill>
                            <a:srgbClr val="0070C0"/>
                          </a:solidFill>
                          <a:effectLst/>
                          <a:latin typeface="Arial" panose="020B0604020202020204" pitchFamily="34" charset="0"/>
                          <a:cs typeface="Arial" panose="020B0604020202020204" pitchFamily="34" charset="0"/>
                        </a:rPr>
                        <a:t> – </a:t>
                      </a:r>
                      <a:r>
                        <a:rPr lang="en-US" sz="1200" u="none" strike="noStrike" dirty="0" err="1">
                          <a:solidFill>
                            <a:srgbClr val="0070C0"/>
                          </a:solidFill>
                          <a:effectLst/>
                          <a:latin typeface="Arial" panose="020B0604020202020204" pitchFamily="34" charset="0"/>
                          <a:cs typeface="Arial" panose="020B0604020202020204" pitchFamily="34" charset="0"/>
                        </a:rPr>
                        <a:t>pericol</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acut</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categoria</a:t>
                      </a:r>
                      <a:r>
                        <a:rPr lang="en-US" sz="1200" u="none" strike="noStrike" dirty="0">
                          <a:solidFill>
                            <a:srgbClr val="0070C0"/>
                          </a:solidFill>
                          <a:effectLst/>
                          <a:latin typeface="Arial" panose="020B0604020202020204" pitchFamily="34" charset="0"/>
                          <a:cs typeface="Arial" panose="020B0604020202020204" pitchFamily="34" charset="0"/>
                        </a:rPr>
                        <a:t> 1 [H400] care </a:t>
                      </a:r>
                      <a:r>
                        <a:rPr lang="en-US" sz="1200" u="none" strike="noStrike" dirty="0" err="1">
                          <a:solidFill>
                            <a:srgbClr val="0070C0"/>
                          </a:solidFill>
                          <a:effectLst/>
                          <a:latin typeface="Arial" panose="020B0604020202020204" pitchFamily="34" charset="0"/>
                          <a:cs typeface="Arial" panose="020B0604020202020204" pitchFamily="34" charset="0"/>
                        </a:rPr>
                        <a:t>conțin</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mai</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puțin</a:t>
                      </a:r>
                      <a:r>
                        <a:rPr lang="en-US" sz="1200" u="none" strike="noStrike" dirty="0">
                          <a:solidFill>
                            <a:srgbClr val="0070C0"/>
                          </a:solidFill>
                          <a:effectLst/>
                          <a:latin typeface="Arial" panose="020B0604020202020204" pitchFamily="34" charset="0"/>
                          <a:cs typeface="Arial" panose="020B0604020202020204" pitchFamily="34" charset="0"/>
                        </a:rPr>
                        <a:t> de 5 % </a:t>
                      </a:r>
                      <a:r>
                        <a:rPr lang="en-US" sz="1200" u="none" strike="noStrike" dirty="0" err="1">
                          <a:solidFill>
                            <a:srgbClr val="0070C0"/>
                          </a:solidFill>
                          <a:effectLst/>
                          <a:latin typeface="Arial" panose="020B0604020202020204" pitchFamily="34" charset="0"/>
                          <a:cs typeface="Arial" panose="020B0604020202020204" pitchFamily="34" charset="0"/>
                        </a:rPr>
                        <a:t>clor</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activ</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și</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neclasificate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în</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niciuna</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dintre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celelalte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categorii</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pericole</a:t>
                      </a:r>
                      <a:r>
                        <a:rPr lang="en-US" sz="1200" u="none" strike="noStrike" dirty="0">
                          <a:solidFill>
                            <a:srgbClr val="0070C0"/>
                          </a:solidFill>
                          <a:effectLst/>
                          <a:latin typeface="Arial" panose="020B0604020202020204" pitchFamily="34" charset="0"/>
                          <a:cs typeface="Arial" panose="020B0604020202020204" pitchFamily="34" charset="0"/>
                        </a:rPr>
                        <a:t> din </a:t>
                      </a:r>
                      <a:r>
                        <a:rPr lang="en-US" sz="1200" u="none" strike="noStrike" dirty="0" err="1">
                          <a:solidFill>
                            <a:srgbClr val="0070C0"/>
                          </a:solidFill>
                          <a:effectLst/>
                          <a:latin typeface="Arial" panose="020B0604020202020204" pitchFamily="34" charset="0"/>
                          <a:cs typeface="Arial" panose="020B0604020202020204" pitchFamily="34" charset="0"/>
                        </a:rPr>
                        <a:t>partea</a:t>
                      </a:r>
                      <a:r>
                        <a:rPr lang="en-US" sz="1200" u="none" strike="noStrike" dirty="0">
                          <a:solidFill>
                            <a:srgbClr val="0070C0"/>
                          </a:solidFill>
                          <a:effectLst/>
                          <a:latin typeface="Arial" panose="020B0604020202020204" pitchFamily="34" charset="0"/>
                          <a:cs typeface="Arial" panose="020B0604020202020204" pitchFamily="34" charset="0"/>
                        </a:rPr>
                        <a:t> 1 din </a:t>
                      </a:r>
                      <a:r>
                        <a:rPr lang="en-US" sz="1200" u="none" strike="noStrike" dirty="0" err="1">
                          <a:solidFill>
                            <a:srgbClr val="0070C0"/>
                          </a:solidFill>
                          <a:effectLst/>
                          <a:latin typeface="Arial" panose="020B0604020202020204" pitchFamily="34" charset="0"/>
                          <a:cs typeface="Arial" panose="020B0604020202020204" pitchFamily="34" charset="0"/>
                        </a:rPr>
                        <a:t>anexa</a:t>
                      </a:r>
                      <a:r>
                        <a:rPr lang="en-US" sz="1200" u="none" strike="noStrike" dirty="0">
                          <a:solidFill>
                            <a:srgbClr val="0070C0"/>
                          </a:solidFill>
                          <a:effectLst/>
                          <a:latin typeface="Arial" panose="020B0604020202020204" pitchFamily="34" charset="0"/>
                          <a:cs typeface="Arial" panose="020B0604020202020204" pitchFamily="34" charset="0"/>
                        </a:rPr>
                        <a:t> I.</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c>
                  <a:txBody>
                    <a:bodyPr/>
                    <a:lstStyle/>
                    <a:p>
                      <a:pPr algn="ctr" fontAlgn="t"/>
                      <a:r>
                        <a:rPr lang="vi-VN" sz="1200" b="1" u="none" strike="noStrike" dirty="0">
                          <a:solidFill>
                            <a:srgbClr val="FF0000"/>
                          </a:solidFill>
                          <a:effectLst/>
                        </a:rPr>
                        <a:t>E </a:t>
                      </a:r>
                      <a:r>
                        <a:rPr lang="vi-VN" sz="1200" u="none" strike="noStrike" dirty="0">
                          <a:effectLst/>
                        </a:rPr>
                        <a:t>                                            </a:t>
                      </a:r>
                      <a:r>
                        <a:rPr lang="vi-VN" sz="1200" u="none" strike="noStrike" dirty="0">
                          <a:solidFill>
                            <a:srgbClr val="00B050"/>
                          </a:solidFill>
                          <a:effectLst/>
                        </a:rPr>
                        <a:t>Din cauza descrierii, și referirea explicită la Aquatic </a:t>
                      </a:r>
                      <a:r>
                        <a:rPr lang="vi-VN" sz="1200" u="none" strike="noStrike" dirty="0" smtClean="0">
                          <a:solidFill>
                            <a:srgbClr val="00B050"/>
                          </a:solidFill>
                          <a:effectLst/>
                        </a:rPr>
                        <a:t>Acute</a:t>
                      </a:r>
                      <a:r>
                        <a:rPr lang="ro-RO" sz="1200" u="none" strike="noStrike" dirty="0" smtClean="0">
                          <a:solidFill>
                            <a:srgbClr val="00B050"/>
                          </a:solidFill>
                          <a:effectLst/>
                        </a:rPr>
                        <a:t> va</a:t>
                      </a:r>
                      <a:r>
                        <a:rPr lang="ro-RO" sz="1200" u="none" strike="noStrike" baseline="0" dirty="0" smtClean="0">
                          <a:solidFill>
                            <a:srgbClr val="00B050"/>
                          </a:solidFill>
                          <a:effectLst/>
                        </a:rPr>
                        <a:t> fi considerata </a:t>
                      </a:r>
                      <a:r>
                        <a:rPr lang="vi-VN" sz="1200" u="none" strike="noStrike" dirty="0" smtClean="0">
                          <a:solidFill>
                            <a:srgbClr val="00B050"/>
                          </a:solidFill>
                          <a:effectLst/>
                        </a:rPr>
                        <a:t> toxicitate</a:t>
                      </a:r>
                      <a:r>
                        <a:rPr lang="ro-RO" sz="1200" u="none" strike="noStrike" dirty="0" smtClean="0">
                          <a:solidFill>
                            <a:srgbClr val="00B050"/>
                          </a:solidFill>
                          <a:effectLst/>
                        </a:rPr>
                        <a:t>a</a:t>
                      </a:r>
                      <a:r>
                        <a:rPr lang="vi-VN" sz="1200" u="none" strike="noStrike" dirty="0" smtClean="0">
                          <a:solidFill>
                            <a:srgbClr val="00B050"/>
                          </a:solidFill>
                          <a:effectLst/>
                        </a:rPr>
                        <a:t>, </a:t>
                      </a:r>
                      <a:r>
                        <a:rPr lang="vi-VN" sz="1200" u="none" strike="noStrike" dirty="0">
                          <a:solidFill>
                            <a:srgbClr val="00B050"/>
                          </a:solidFill>
                          <a:effectLst/>
                        </a:rPr>
                        <a:t>doar </a:t>
                      </a:r>
                      <a:r>
                        <a:rPr lang="vi-VN" sz="1200" u="none" strike="noStrike" dirty="0" smtClean="0">
                          <a:solidFill>
                            <a:srgbClr val="00B050"/>
                          </a:solidFill>
                          <a:effectLst/>
                        </a:rPr>
                        <a:t> </a:t>
                      </a:r>
                      <a:r>
                        <a:rPr lang="vi-VN" sz="1200" u="none" strike="noStrike" dirty="0">
                          <a:solidFill>
                            <a:srgbClr val="00B050"/>
                          </a:solidFill>
                          <a:effectLst/>
                        </a:rPr>
                        <a:t>pentru mediul </a:t>
                      </a:r>
                      <a:r>
                        <a:rPr lang="vi-VN" sz="1200" u="none" strike="noStrike" dirty="0" smtClean="0">
                          <a:solidFill>
                            <a:srgbClr val="00B050"/>
                          </a:solidFill>
                          <a:effectLst/>
                        </a:rPr>
                        <a:t>înconjurător</a:t>
                      </a:r>
                      <a:endParaRPr lang="vi-VN" sz="1200" b="1" i="0" u="none" strike="noStrike" dirty="0">
                        <a:solidFill>
                          <a:srgbClr val="00B050"/>
                        </a:solidFill>
                        <a:effectLst/>
                        <a:latin typeface="Calibri"/>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224946">
                <a:tc gridSpan="2">
                  <a:txBody>
                    <a:bodyPr/>
                    <a:lstStyle/>
                    <a:p>
                      <a:pPr algn="l" fontAlgn="b"/>
                      <a:r>
                        <a:rPr lang="vi-VN" sz="1200" u="none" strike="noStrike" dirty="0">
                          <a:solidFill>
                            <a:srgbClr val="0070C0"/>
                          </a:solidFill>
                          <a:effectLst/>
                          <a:latin typeface="Arial" panose="020B0604020202020204" pitchFamily="34" charset="0"/>
                          <a:cs typeface="Arial" panose="020B0604020202020204" pitchFamily="34" charset="0"/>
                        </a:rPr>
                        <a:t>42. Propilamină (a se vedea nota 21)</a:t>
                      </a:r>
                      <a:endParaRPr lang="vi-VN"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H 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107-10-8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43. </a:t>
                      </a:r>
                      <a:r>
                        <a:rPr lang="en-US" sz="1200" u="none" strike="noStrike" dirty="0" err="1">
                          <a:solidFill>
                            <a:srgbClr val="0070C0"/>
                          </a:solidFill>
                          <a:effectLst/>
                          <a:latin typeface="Arial" panose="020B0604020202020204" pitchFamily="34" charset="0"/>
                          <a:cs typeface="Arial" panose="020B0604020202020204" pitchFamily="34" charset="0"/>
                        </a:rPr>
                        <a:t>Acrilat</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terț-butil</a:t>
                      </a:r>
                      <a:r>
                        <a:rPr lang="en-US" sz="1200" u="none" strike="noStrike" dirty="0">
                          <a:solidFill>
                            <a:srgbClr val="0070C0"/>
                          </a:solidFill>
                          <a:effectLst/>
                          <a:latin typeface="Arial" panose="020B0604020202020204" pitchFamily="34" charset="0"/>
                          <a:cs typeface="Arial" panose="020B0604020202020204" pitchFamily="34" charset="0"/>
                        </a:rPr>
                        <a:t> (a se </a:t>
                      </a:r>
                      <a:r>
                        <a:rPr lang="en-US" sz="1200" u="none" strike="noStrike" dirty="0" err="1">
                          <a:solidFill>
                            <a:srgbClr val="0070C0"/>
                          </a:solidFill>
                          <a:effectLst/>
                          <a:latin typeface="Arial" panose="020B0604020202020204" pitchFamily="34" charset="0"/>
                          <a:cs typeface="Arial" panose="020B0604020202020204" pitchFamily="34" charset="0"/>
                        </a:rPr>
                        <a:t>vedea</a:t>
                      </a:r>
                      <a:r>
                        <a:rPr lang="en-US" sz="1200" u="none" strike="noStrike" dirty="0">
                          <a:solidFill>
                            <a:srgbClr val="0070C0"/>
                          </a:solidFill>
                          <a:effectLst/>
                          <a:latin typeface="Arial" panose="020B0604020202020204" pitchFamily="34" charset="0"/>
                          <a:cs typeface="Arial" panose="020B0604020202020204" pitchFamily="34" charset="0"/>
                        </a:rPr>
                        <a:t> nota 21)</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P E</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1663-39-4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it-IT" sz="1200" u="none" strike="noStrike" dirty="0">
                          <a:solidFill>
                            <a:srgbClr val="0070C0"/>
                          </a:solidFill>
                          <a:effectLst/>
                          <a:latin typeface="Arial" panose="020B0604020202020204" pitchFamily="34" charset="0"/>
                          <a:cs typeface="Arial" panose="020B0604020202020204" pitchFamily="34" charset="0"/>
                        </a:rPr>
                        <a:t>44. 2-Metil-3-butenonitril (a se </a:t>
                      </a:r>
                      <a:r>
                        <a:rPr lang="it-IT" sz="1200" u="none" strike="noStrike" dirty="0" err="1">
                          <a:solidFill>
                            <a:srgbClr val="0070C0"/>
                          </a:solidFill>
                          <a:effectLst/>
                          <a:latin typeface="Arial" panose="020B0604020202020204" pitchFamily="34" charset="0"/>
                          <a:cs typeface="Arial" panose="020B0604020202020204" pitchFamily="34" charset="0"/>
                        </a:rPr>
                        <a:t>vedea</a:t>
                      </a:r>
                      <a:r>
                        <a:rPr lang="it-IT" sz="1200" u="none" strike="noStrike" dirty="0">
                          <a:solidFill>
                            <a:srgbClr val="0070C0"/>
                          </a:solidFill>
                          <a:effectLst/>
                          <a:latin typeface="Arial" panose="020B0604020202020204" pitchFamily="34" charset="0"/>
                          <a:cs typeface="Arial" panose="020B0604020202020204" pitchFamily="34" charset="0"/>
                        </a:rPr>
                        <a:t> nota 21)</a:t>
                      </a:r>
                      <a:endParaRPr lang="it-IT"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16529-56-9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576401">
                <a:tc gridSpan="2">
                  <a:txBody>
                    <a:bodyPr/>
                    <a:lstStyle/>
                    <a:p>
                      <a:pPr algn="l" fontAlgn="b"/>
                      <a:r>
                        <a:rPr lang="vi-VN" sz="1200" u="none" strike="noStrike" dirty="0">
                          <a:solidFill>
                            <a:srgbClr val="0070C0"/>
                          </a:solidFill>
                          <a:effectLst/>
                          <a:latin typeface="Arial" panose="020B0604020202020204" pitchFamily="34" charset="0"/>
                          <a:cs typeface="Arial" panose="020B0604020202020204" pitchFamily="34" charset="0"/>
                        </a:rPr>
                        <a:t>45. Tetrahidro-3,5-dimetil-1,3,5,-tiadiazină-2-tionă (dazomet) (a se vedea nota 21)</a:t>
                      </a:r>
                      <a:endParaRPr lang="vi-VN"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E</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533-74-4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46. </a:t>
                      </a:r>
                      <a:r>
                        <a:rPr lang="en-US" sz="1200" u="none" strike="noStrike" dirty="0" err="1">
                          <a:solidFill>
                            <a:srgbClr val="0070C0"/>
                          </a:solidFill>
                          <a:effectLst/>
                          <a:latin typeface="Arial" panose="020B0604020202020204" pitchFamily="34" charset="0"/>
                          <a:cs typeface="Arial" panose="020B0604020202020204" pitchFamily="34" charset="0"/>
                        </a:rPr>
                        <a:t>Acrilat</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metil</a:t>
                      </a:r>
                      <a:r>
                        <a:rPr lang="en-US" sz="1200" u="none" strike="noStrike" dirty="0">
                          <a:solidFill>
                            <a:srgbClr val="0070C0"/>
                          </a:solidFill>
                          <a:effectLst/>
                          <a:latin typeface="Arial" panose="020B0604020202020204" pitchFamily="34" charset="0"/>
                          <a:cs typeface="Arial" panose="020B0604020202020204" pitchFamily="34" charset="0"/>
                        </a:rPr>
                        <a:t> (a se </a:t>
                      </a:r>
                      <a:r>
                        <a:rPr lang="en-US" sz="1200" u="none" strike="noStrike" dirty="0" err="1">
                          <a:solidFill>
                            <a:srgbClr val="0070C0"/>
                          </a:solidFill>
                          <a:effectLst/>
                          <a:latin typeface="Arial" panose="020B0604020202020204" pitchFamily="34" charset="0"/>
                          <a:cs typeface="Arial" panose="020B0604020202020204" pitchFamily="34" charset="0"/>
                        </a:rPr>
                        <a:t>vedea</a:t>
                      </a:r>
                      <a:r>
                        <a:rPr lang="en-US" sz="1200" u="none" strike="noStrike" dirty="0">
                          <a:solidFill>
                            <a:srgbClr val="0070C0"/>
                          </a:solidFill>
                          <a:effectLst/>
                          <a:latin typeface="Arial" panose="020B0604020202020204" pitchFamily="34" charset="0"/>
                          <a:cs typeface="Arial" panose="020B0604020202020204" pitchFamily="34" charset="0"/>
                        </a:rPr>
                        <a:t> nota 21)</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H 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96-33-3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224946">
                <a:tc gridSpan="2">
                  <a:txBody>
                    <a:bodyPr/>
                    <a:lstStyle/>
                    <a:p>
                      <a:pPr algn="l" fontAlgn="b"/>
                      <a:r>
                        <a:rPr lang="it-IT" sz="1200" u="none" strike="noStrike" dirty="0">
                          <a:solidFill>
                            <a:srgbClr val="0070C0"/>
                          </a:solidFill>
                          <a:effectLst/>
                          <a:latin typeface="Arial" panose="020B0604020202020204" pitchFamily="34" charset="0"/>
                          <a:cs typeface="Arial" panose="020B0604020202020204" pitchFamily="34" charset="0"/>
                        </a:rPr>
                        <a:t>47. 3-Metilpiridină (a se </a:t>
                      </a:r>
                      <a:r>
                        <a:rPr lang="it-IT" sz="1200" u="none" strike="noStrike" dirty="0" err="1">
                          <a:solidFill>
                            <a:srgbClr val="0070C0"/>
                          </a:solidFill>
                          <a:effectLst/>
                          <a:latin typeface="Arial" panose="020B0604020202020204" pitchFamily="34" charset="0"/>
                          <a:cs typeface="Arial" panose="020B0604020202020204" pitchFamily="34" charset="0"/>
                        </a:rPr>
                        <a:t>vedea</a:t>
                      </a:r>
                      <a:r>
                        <a:rPr lang="it-IT" sz="1200" u="none" strike="noStrike" dirty="0">
                          <a:solidFill>
                            <a:srgbClr val="0070C0"/>
                          </a:solidFill>
                          <a:effectLst/>
                          <a:latin typeface="Arial" panose="020B0604020202020204" pitchFamily="34" charset="0"/>
                          <a:cs typeface="Arial" panose="020B0604020202020204" pitchFamily="34" charset="0"/>
                        </a:rPr>
                        <a:t> nota 21)</a:t>
                      </a:r>
                      <a:endParaRPr lang="it-IT"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108-99-6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48. 1-Bromo-3-cloropropan (a se </a:t>
                      </a:r>
                      <a:r>
                        <a:rPr lang="en-US" sz="1200" u="none" strike="noStrike" dirty="0" err="1">
                          <a:solidFill>
                            <a:srgbClr val="0070C0"/>
                          </a:solidFill>
                          <a:effectLst/>
                          <a:latin typeface="Arial" panose="020B0604020202020204" pitchFamily="34" charset="0"/>
                          <a:cs typeface="Arial" panose="020B0604020202020204" pitchFamily="34" charset="0"/>
                        </a:rPr>
                        <a:t>vedea</a:t>
                      </a:r>
                      <a:r>
                        <a:rPr lang="en-US" sz="1200" u="none" strike="noStrike" dirty="0">
                          <a:solidFill>
                            <a:srgbClr val="0070C0"/>
                          </a:solidFill>
                          <a:effectLst/>
                          <a:latin typeface="Arial" panose="020B0604020202020204" pitchFamily="34" charset="0"/>
                          <a:cs typeface="Arial" panose="020B0604020202020204" pitchFamily="34" charset="0"/>
                        </a:rPr>
                        <a:t> nota 21)</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H 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109-70-6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192996">
                <a:tc>
                  <a:txBody>
                    <a:bodyPr/>
                    <a:lstStyle/>
                    <a:p>
                      <a:pPr algn="l" fontAlgn="b"/>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rPr>
                        <a:t> </a:t>
                      </a:r>
                      <a:endParaRPr lang="en-US" sz="1200" b="1"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r>
              <a:tr h="384699">
                <a:tc>
                  <a:txBody>
                    <a:bodyPr/>
                    <a:lstStyle/>
                    <a:p>
                      <a:pPr algn="l" fontAlgn="b"/>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b"/>
                      <a:r>
                        <a:rPr lang="vi-VN" sz="1200" u="none" strike="noStrike" dirty="0">
                          <a:effectLst/>
                          <a:latin typeface="Arial" panose="020B0604020202020204" pitchFamily="34" charset="0"/>
                          <a:cs typeface="Arial" panose="020B0604020202020204" pitchFamily="34" charset="0"/>
                        </a:rPr>
                        <a:t>Numărul CAS este menționat doar indicativ.</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rPr>
                        <a:t> </a:t>
                      </a:r>
                      <a:endParaRPr lang="en-US" sz="1200" b="1"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dirty="0">
                          <a:effectLst/>
                        </a:rPr>
                        <a:t> </a:t>
                      </a:r>
                      <a:endParaRPr lang="en-US" sz="1200" b="0" i="0" u="none" strike="noStrike" dirty="0">
                        <a:solidFill>
                          <a:srgbClr val="000000"/>
                        </a:solidFill>
                        <a:effectLst/>
                        <a:latin typeface="Calibri"/>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9141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6790" y="2117635"/>
            <a:ext cx="6515100" cy="1200329"/>
          </a:xfrm>
          <a:prstGeom prst="rect">
            <a:avLst/>
          </a:prstGeom>
        </p:spPr>
        <p:txBody>
          <a:bodyPr wrap="square">
            <a:spAutoFit/>
          </a:bodyPr>
          <a:lstStyle/>
          <a:p>
            <a:pPr marL="285750" indent="-285750" algn="just">
              <a:buFont typeface="Wingdings" panose="05000000000000000000" pitchFamily="2" charset="2"/>
              <a:buChar char="Ø"/>
            </a:pPr>
            <a:r>
              <a:rPr lang="vi-VN" sz="1600" dirty="0"/>
              <a:t>Substanțele</a:t>
            </a:r>
            <a:r>
              <a:rPr lang="vi-VN" dirty="0"/>
              <a:t> periculoase care intră sub incidența </a:t>
            </a:r>
            <a:r>
              <a:rPr lang="vi-VN" b="1" dirty="0"/>
              <a:t>categoriilor de pericol </a:t>
            </a:r>
            <a:r>
              <a:rPr lang="vi-VN" dirty="0"/>
              <a:t>prevăzute în lista din coloana 1 din partea 1 din </a:t>
            </a:r>
            <a:r>
              <a:rPr lang="vi-VN" dirty="0" smtClean="0"/>
              <a:t> anex</a:t>
            </a:r>
            <a:r>
              <a:rPr lang="en-US" dirty="0">
                <a:latin typeface="Arial" panose="020B0604020202020204" pitchFamily="34" charset="0"/>
                <a:cs typeface="Arial" panose="020B0604020202020204" pitchFamily="34" charset="0"/>
              </a:rPr>
              <a:t>a 1 a </a:t>
            </a:r>
            <a:r>
              <a:rPr lang="en-US" dirty="0" err="1">
                <a:latin typeface="Arial" panose="020B0604020202020204" pitchFamily="34" charset="0"/>
                <a:cs typeface="Arial" panose="020B0604020202020204" pitchFamily="34" charset="0"/>
              </a:rPr>
              <a:t>Legii</a:t>
            </a:r>
            <a:r>
              <a:rPr lang="en-US" dirty="0">
                <a:latin typeface="Arial" panose="020B0604020202020204" pitchFamily="34" charset="0"/>
                <a:cs typeface="Arial" panose="020B0604020202020204" pitchFamily="34" charset="0"/>
              </a:rPr>
              <a:t> SEVESO</a:t>
            </a:r>
            <a:r>
              <a:rPr lang="vi-VN" dirty="0">
                <a:latin typeface="Arial" panose="020B0604020202020204" pitchFamily="34" charset="0"/>
                <a:cs typeface="Arial" panose="020B0604020202020204" pitchFamily="34" charset="0"/>
              </a:rPr>
              <a:t> </a:t>
            </a:r>
            <a:r>
              <a:rPr lang="vi-VN" dirty="0"/>
              <a:t>fac obiectul cantităților relevante pentru încadrare stabilite în coloanele 2 și 3 din partea 1. </a:t>
            </a:r>
            <a:endParaRPr lang="en-US" dirty="0"/>
          </a:p>
        </p:txBody>
      </p:sp>
      <p:sp>
        <p:nvSpPr>
          <p:cNvPr id="7" name="Rectangle 6"/>
          <p:cNvSpPr/>
          <p:nvPr/>
        </p:nvSpPr>
        <p:spPr>
          <a:xfrm>
            <a:off x="2256790" y="3708400"/>
            <a:ext cx="6489700" cy="1077218"/>
          </a:xfrm>
          <a:prstGeom prst="rect">
            <a:avLst/>
          </a:prstGeom>
        </p:spPr>
        <p:txBody>
          <a:bodyPr wrap="square">
            <a:spAutoFit/>
          </a:bodyPr>
          <a:lstStyle/>
          <a:p>
            <a:pPr marL="285750" indent="-285750" algn="just">
              <a:buFont typeface="Wingdings" panose="05000000000000000000" pitchFamily="2" charset="2"/>
              <a:buChar char="Ø"/>
            </a:pPr>
            <a:r>
              <a:rPr lang="vi-VN" sz="1600" dirty="0">
                <a:latin typeface="Arial" panose="020B0604020202020204" pitchFamily="34" charset="0"/>
                <a:cs typeface="Arial" panose="020B0604020202020204" pitchFamily="34" charset="0"/>
              </a:rPr>
              <a:t>În cazul în care o substanță periculoasă intră sub incidența părții 1 din </a:t>
            </a:r>
            <a:r>
              <a:rPr lang="en-US" sz="1600" dirty="0" err="1">
                <a:latin typeface="Arial" panose="020B0604020202020204" pitchFamily="34" charset="0"/>
                <a:cs typeface="Arial" panose="020B0604020202020204" pitchFamily="34" charset="0"/>
              </a:rPr>
              <a:t>Anexa</a:t>
            </a:r>
            <a:r>
              <a:rPr lang="en-US" sz="1600" dirty="0">
                <a:latin typeface="Arial" panose="020B0604020202020204" pitchFamily="34" charset="0"/>
                <a:cs typeface="Arial" panose="020B0604020202020204" pitchFamily="34" charset="0"/>
              </a:rPr>
              <a:t> 1 </a:t>
            </a:r>
            <a:r>
              <a:rPr lang="vi-VN" sz="1600" dirty="0">
                <a:latin typeface="Arial" panose="020B0604020202020204" pitchFamily="34" charset="0"/>
                <a:cs typeface="Arial" panose="020B0604020202020204" pitchFamily="34" charset="0"/>
              </a:rPr>
              <a:t>și este de asemenea menționată în lista din partea 2, sunt aplicabile cantitățile relevante pentru încadrare stabilite în coloanele 2 și 3 din partea 2. </a:t>
            </a:r>
            <a:endParaRPr lang="en-US" sz="1600" dirty="0">
              <a:latin typeface="Arial" panose="020B0604020202020204" pitchFamily="34" charset="0"/>
              <a:cs typeface="Arial" panose="020B0604020202020204" pitchFamily="34" charset="0"/>
            </a:endParaRPr>
          </a:p>
        </p:txBody>
      </p:sp>
      <p:sp>
        <p:nvSpPr>
          <p:cNvPr id="11" name="Rounded Rectangular Callout 10"/>
          <p:cNvSpPr/>
          <p:nvPr/>
        </p:nvSpPr>
        <p:spPr>
          <a:xfrm>
            <a:off x="163184" y="2717800"/>
            <a:ext cx="1777431" cy="9906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en-US" b="1" dirty="0" smtClean="0">
                <a:solidFill>
                  <a:schemeClr val="tx1"/>
                </a:solidFill>
              </a:rPr>
              <a:t>ABORDARE </a:t>
            </a:r>
            <a:endParaRPr lang="en-US" sz="1600" dirty="0">
              <a:solidFill>
                <a:schemeClr val="tx1"/>
              </a:solidFill>
            </a:endParaRPr>
          </a:p>
        </p:txBody>
      </p:sp>
      <p:sp>
        <p:nvSpPr>
          <p:cNvPr id="12" name="TextBox 11"/>
          <p:cNvSpPr txBox="1"/>
          <p:nvPr/>
        </p:nvSpPr>
        <p:spPr>
          <a:xfrm>
            <a:off x="359150" y="31585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10" name="Rounded Rectangle 9"/>
          <p:cNvSpPr/>
          <p:nvPr/>
        </p:nvSpPr>
        <p:spPr>
          <a:xfrm>
            <a:off x="137784" y="5262471"/>
            <a:ext cx="8943847" cy="126688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dirty="0" smtClean="0">
                <a:solidFill>
                  <a:schemeClr val="tx1"/>
                </a:solidFill>
                <a:latin typeface="Arial" pitchFamily="34" charset="0"/>
                <a:cs typeface="Arial" pitchFamily="34" charset="0"/>
              </a:rPr>
              <a:t>Cantitățile </a:t>
            </a:r>
            <a:r>
              <a:rPr lang="vi-VN" dirty="0">
                <a:solidFill>
                  <a:schemeClr val="tx1"/>
                </a:solidFill>
                <a:latin typeface="Arial" pitchFamily="34" charset="0"/>
                <a:cs typeface="Arial" pitchFamily="34" charset="0"/>
              </a:rPr>
              <a:t>care trebuie luate în considerare pentru </a:t>
            </a:r>
            <a:r>
              <a:rPr lang="ro-RO" dirty="0" smtClean="0">
                <a:solidFill>
                  <a:schemeClr val="tx1"/>
                </a:solidFill>
                <a:latin typeface="Arial" pitchFamily="34" charset="0"/>
                <a:cs typeface="Arial" pitchFamily="34" charset="0"/>
              </a:rPr>
              <a:t>încadrarea unui amplasamnet sub incidența legii SEVESO</a:t>
            </a:r>
            <a:r>
              <a:rPr lang="vi-VN" dirty="0" smtClean="0">
                <a:solidFill>
                  <a:schemeClr val="tx1"/>
                </a:solidFill>
                <a:latin typeface="Arial" pitchFamily="34" charset="0"/>
                <a:cs typeface="Arial" pitchFamily="34" charset="0"/>
              </a:rPr>
              <a:t> </a:t>
            </a:r>
            <a:r>
              <a:rPr lang="vi-VN" dirty="0">
                <a:solidFill>
                  <a:schemeClr val="tx1"/>
                </a:solidFill>
                <a:latin typeface="Arial" pitchFamily="34" charset="0"/>
                <a:cs typeface="Arial" pitchFamily="34" charset="0"/>
              </a:rPr>
              <a:t>sunt cantitățile </a:t>
            </a:r>
            <a:r>
              <a:rPr lang="vi-VN" i="1" dirty="0">
                <a:solidFill>
                  <a:srgbClr val="FF0000"/>
                </a:solidFill>
                <a:latin typeface="Arial" pitchFamily="34" charset="0"/>
                <a:cs typeface="Arial" pitchFamily="34" charset="0"/>
              </a:rPr>
              <a:t>maxime prezente sau care ar putea exista la un moment </a:t>
            </a:r>
            <a:r>
              <a:rPr lang="vi-VN" i="1" dirty="0" smtClean="0">
                <a:solidFill>
                  <a:srgbClr val="FF0000"/>
                </a:solidFill>
                <a:latin typeface="Arial" pitchFamily="34" charset="0"/>
                <a:cs typeface="Arial" pitchFamily="34" charset="0"/>
              </a:rPr>
              <a:t>dat</a:t>
            </a:r>
            <a:r>
              <a:rPr lang="en-US" i="1" dirty="0" smtClean="0">
                <a:solidFill>
                  <a:srgbClr val="FF0000"/>
                </a:solidFill>
                <a:latin typeface="Arial" pitchFamily="34" charset="0"/>
                <a:cs typeface="Arial" pitchFamily="34" charset="0"/>
              </a:rPr>
              <a:t> </a:t>
            </a:r>
            <a:r>
              <a:rPr lang="en-US" i="1" dirty="0" err="1" smtClean="0">
                <a:solidFill>
                  <a:srgbClr val="FF0000"/>
                </a:solidFill>
                <a:latin typeface="Arial" pitchFamily="34" charset="0"/>
                <a:cs typeface="Arial" pitchFamily="34" charset="0"/>
              </a:rPr>
              <a:t>pe</a:t>
            </a:r>
            <a:r>
              <a:rPr lang="en-US" i="1" dirty="0" smtClean="0">
                <a:solidFill>
                  <a:srgbClr val="FF0000"/>
                </a:solidFill>
                <a:latin typeface="Arial" pitchFamily="34" charset="0"/>
                <a:cs typeface="Arial" pitchFamily="34" charset="0"/>
              </a:rPr>
              <a:t> </a:t>
            </a:r>
            <a:r>
              <a:rPr lang="en-US" i="1" dirty="0" err="1" smtClean="0">
                <a:solidFill>
                  <a:srgbClr val="FF0000"/>
                </a:solidFill>
                <a:latin typeface="Arial" pitchFamily="34" charset="0"/>
                <a:cs typeface="Arial" pitchFamily="34" charset="0"/>
              </a:rPr>
              <a:t>amplasament</a:t>
            </a:r>
            <a:r>
              <a:rPr lang="vi-VN"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2" name="Rectangle 1"/>
          <p:cNvSpPr/>
          <p:nvPr/>
        </p:nvSpPr>
        <p:spPr>
          <a:xfrm>
            <a:off x="379470" y="900668"/>
            <a:ext cx="8234680" cy="369332"/>
          </a:xfrm>
          <a:prstGeom prst="rect">
            <a:avLst/>
          </a:prstGeom>
        </p:spPr>
        <p:txBody>
          <a:bodyPr wrap="square">
            <a:spAutoFit/>
          </a:bodyPr>
          <a:lstStyle/>
          <a:p>
            <a:pPr marL="285750" indent="-285750">
              <a:buFont typeface="Wingdings" panose="05000000000000000000" pitchFamily="2" charset="2"/>
              <a:buChar char="Ø"/>
            </a:pPr>
            <a:r>
              <a:rPr lang="it-IT" b="1" dirty="0" smtClean="0">
                <a:solidFill>
                  <a:srgbClr val="FF0000"/>
                </a:solidFill>
              </a:rPr>
              <a:t>Cantitățile </a:t>
            </a:r>
            <a:r>
              <a:rPr lang="it-IT" b="1" dirty="0">
                <a:solidFill>
                  <a:srgbClr val="FF0000"/>
                </a:solidFill>
              </a:rPr>
              <a:t>relevante pentru încadrare </a:t>
            </a:r>
            <a:r>
              <a:rPr lang="it-IT" b="1" dirty="0" smtClean="0">
                <a:solidFill>
                  <a:srgbClr val="FF0000"/>
                </a:solidFill>
              </a:rPr>
              <a:t>se </a:t>
            </a:r>
            <a:r>
              <a:rPr lang="it-IT" b="1" dirty="0">
                <a:solidFill>
                  <a:srgbClr val="FF0000"/>
                </a:solidFill>
              </a:rPr>
              <a:t>referă la fiecare amplasament în parte. </a:t>
            </a:r>
            <a:endParaRPr lang="en-US" b="1" dirty="0">
              <a:solidFill>
                <a:srgbClr val="FF0000"/>
              </a:solidFill>
            </a:endParaRPr>
          </a:p>
        </p:txBody>
      </p:sp>
      <p:sp>
        <p:nvSpPr>
          <p:cNvPr id="8" name="Rectangle 7"/>
          <p:cNvSpPr/>
          <p:nvPr/>
        </p:nvSpPr>
        <p:spPr>
          <a:xfrm>
            <a:off x="379469" y="1213255"/>
            <a:ext cx="8689461" cy="83099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Substanțele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amestecurile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trebuie</a:t>
            </a:r>
            <a:r>
              <a:rPr lang="en-US" sz="1600" dirty="0" smtClean="0">
                <a:latin typeface="Arial" panose="020B0604020202020204" pitchFamily="34" charset="0"/>
                <a:cs typeface="Arial" panose="020B0604020202020204" pitchFamily="34" charset="0"/>
              </a:rPr>
              <a:t> s</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fie </a:t>
            </a:r>
            <a:r>
              <a:rPr lang="en-US" sz="1600" dirty="0" err="1" smtClean="0">
                <a:latin typeface="Arial" panose="020B0604020202020204" pitchFamily="34" charset="0"/>
                <a:cs typeface="Arial" panose="020B0604020202020204" pitchFamily="34" charset="0"/>
              </a:rPr>
              <a:t>clasificate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conformitate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Regulamentul</a:t>
            </a:r>
            <a:r>
              <a:rPr lang="en-US" sz="1600" dirty="0">
                <a:latin typeface="Arial" panose="020B0604020202020204" pitchFamily="34" charset="0"/>
                <a:cs typeface="Arial" panose="020B0604020202020204" pitchFamily="34" charset="0"/>
              </a:rPr>
              <a:t> (CE) nr. 1272/2008. </a:t>
            </a:r>
          </a:p>
        </p:txBody>
      </p:sp>
    </p:spTree>
    <p:extLst>
      <p:ext uri="{BB962C8B-B14F-4D97-AF65-F5344CB8AC3E}">
        <p14:creationId xmlns:p14="http://schemas.microsoft.com/office/powerpoint/2010/main" val="339553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150" y="31585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11" name="Rectangle 10"/>
          <p:cNvSpPr/>
          <p:nvPr/>
        </p:nvSpPr>
        <p:spPr>
          <a:xfrm>
            <a:off x="2552700" y="1219200"/>
            <a:ext cx="6327140"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600" dirty="0" smtClean="0">
                <a:latin typeface="Arial" panose="020B0604020202020204" pitchFamily="34" charset="0"/>
                <a:cs typeface="Arial" panose="020B0604020202020204" pitchFamily="34" charset="0"/>
              </a:rPr>
              <a:t>Amestecurile </a:t>
            </a:r>
            <a:r>
              <a:rPr lang="vi-VN" sz="1600" b="1" dirty="0">
                <a:latin typeface="Arial" panose="020B0604020202020204" pitchFamily="34" charset="0"/>
                <a:cs typeface="Arial" panose="020B0604020202020204" pitchFamily="34" charset="0"/>
              </a:rPr>
              <a:t>sunt tratate în același mod ca substanțele pure</a:t>
            </a:r>
            <a:r>
              <a:rPr lang="vi-VN" sz="1600" dirty="0">
                <a:latin typeface="Arial" panose="020B0604020202020204" pitchFamily="34" charset="0"/>
                <a:cs typeface="Arial" panose="020B0604020202020204" pitchFamily="34" charset="0"/>
              </a:rPr>
              <a:t>, cu condiția ca acestea să rămână în limitele de concentrație stabilite conform proprietăților lor în temeiul Regulamentului (CE) nr 1272/2008 sau al ultimei sale adaptări la progresul tehnic, cu excepția cazului în care este precizat, în mod special, un procentaj din compoziția lor sau este dată o altă descriere. </a:t>
            </a:r>
            <a:endParaRPr lang="en-US" sz="1600" dirty="0">
              <a:latin typeface="Arial" panose="020B0604020202020204" pitchFamily="34" charset="0"/>
              <a:cs typeface="Arial" panose="020B0604020202020204" pitchFamily="34" charset="0"/>
            </a:endParaRPr>
          </a:p>
        </p:txBody>
      </p:sp>
      <p:sp>
        <p:nvSpPr>
          <p:cNvPr id="6" name="Rounded Rectangle 5"/>
          <p:cNvSpPr/>
          <p:nvPr/>
        </p:nvSpPr>
        <p:spPr>
          <a:xfrm>
            <a:off x="125084" y="4343400"/>
            <a:ext cx="8943847" cy="210508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dirty="0" smtClean="0">
                <a:solidFill>
                  <a:schemeClr val="tx1"/>
                </a:solidFill>
                <a:latin typeface="Arial" pitchFamily="34" charset="0"/>
                <a:cs typeface="Arial" pitchFamily="34" charset="0"/>
              </a:rPr>
              <a:t>Substanțele </a:t>
            </a:r>
            <a:r>
              <a:rPr lang="vi-VN" dirty="0">
                <a:solidFill>
                  <a:schemeClr val="tx1"/>
                </a:solidFill>
                <a:latin typeface="Arial" pitchFamily="34" charset="0"/>
                <a:cs typeface="Arial" pitchFamily="34" charset="0"/>
              </a:rPr>
              <a:t>periculoase care se găsesc în cadrul unui amplasament doar în cantități </a:t>
            </a:r>
            <a:r>
              <a:rPr lang="vi-VN" dirty="0">
                <a:solidFill>
                  <a:srgbClr val="FF0000"/>
                </a:solidFill>
                <a:latin typeface="Arial" pitchFamily="34" charset="0"/>
                <a:cs typeface="Arial" pitchFamily="34" charset="0"/>
              </a:rPr>
              <a:t>egale cu sau mai mici de 2 % din cantitatea relevantă </a:t>
            </a:r>
            <a:r>
              <a:rPr lang="vi-VN" dirty="0">
                <a:solidFill>
                  <a:schemeClr val="tx1"/>
                </a:solidFill>
                <a:latin typeface="Arial" pitchFamily="34" charset="0"/>
                <a:cs typeface="Arial" pitchFamily="34" charset="0"/>
              </a:rPr>
              <a:t>pentru încadrare nu sunt luate în considerare la calcularea cantității totale </a:t>
            </a:r>
            <a:r>
              <a:rPr lang="vi-VN" dirty="0" smtClean="0">
                <a:solidFill>
                  <a:schemeClr val="tx1"/>
                </a:solidFill>
                <a:latin typeface="Arial" pitchFamily="34" charset="0"/>
                <a:cs typeface="Arial" pitchFamily="34" charset="0"/>
              </a:rPr>
              <a:t>existente</a:t>
            </a:r>
            <a:r>
              <a:rPr lang="en-US" dirty="0" smtClean="0">
                <a:solidFill>
                  <a:schemeClr val="tx1"/>
                </a:solidFill>
                <a:latin typeface="Arial" pitchFamily="34" charset="0"/>
                <a:cs typeface="Arial" pitchFamily="34" charset="0"/>
              </a:rPr>
              <a:t>,</a:t>
            </a:r>
            <a:r>
              <a:rPr lang="vi-VN" dirty="0" smtClean="0">
                <a:solidFill>
                  <a:schemeClr val="tx1"/>
                </a:solidFill>
                <a:latin typeface="Arial" pitchFamily="34" charset="0"/>
                <a:cs typeface="Arial" pitchFamily="34" charset="0"/>
              </a:rPr>
              <a:t> </a:t>
            </a:r>
            <a:r>
              <a:rPr lang="vi-VN" dirty="0">
                <a:solidFill>
                  <a:schemeClr val="tx1"/>
                </a:solidFill>
                <a:latin typeface="Arial" pitchFamily="34" charset="0"/>
                <a:cs typeface="Arial" pitchFamily="34" charset="0"/>
              </a:rPr>
              <a:t>dacă localizarea lor în cadrul amplasamentului este de așa natură încât să nu poată provoca un accident major în altă zonă a amplasamentului respectiv. </a:t>
            </a:r>
            <a:endParaRPr lang="en-US" dirty="0">
              <a:solidFill>
                <a:schemeClr val="tx1"/>
              </a:solidFill>
              <a:latin typeface="Arial" pitchFamily="34" charset="0"/>
              <a:cs typeface="Arial" pitchFamily="34" charset="0"/>
            </a:endParaRPr>
          </a:p>
        </p:txBody>
      </p:sp>
      <p:sp>
        <p:nvSpPr>
          <p:cNvPr id="8" name="Rounded Rectangular Callout 7"/>
          <p:cNvSpPr/>
          <p:nvPr/>
        </p:nvSpPr>
        <p:spPr>
          <a:xfrm>
            <a:off x="125084" y="1878062"/>
            <a:ext cx="2122816" cy="9906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en-US" b="1" dirty="0" smtClean="0">
                <a:solidFill>
                  <a:schemeClr val="tx1"/>
                </a:solidFill>
              </a:rPr>
              <a:t>A</a:t>
            </a:r>
            <a:r>
              <a:rPr lang="ro-RO" b="1" dirty="0" smtClean="0">
                <a:solidFill>
                  <a:schemeClr val="tx1"/>
                </a:solidFill>
              </a:rPr>
              <a:t>MESTECURILE </a:t>
            </a:r>
            <a:endParaRPr lang="en-US" sz="1600" dirty="0">
              <a:solidFill>
                <a:schemeClr val="tx1"/>
              </a:solidFill>
            </a:endParaRPr>
          </a:p>
        </p:txBody>
      </p:sp>
    </p:spTree>
    <p:extLst>
      <p:ext uri="{BB962C8B-B14F-4D97-AF65-F5344CB8AC3E}">
        <p14:creationId xmlns:p14="http://schemas.microsoft.com/office/powerpoint/2010/main" val="2659034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143000"/>
            <a:ext cx="8458200" cy="2677656"/>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Ø"/>
            </a:pPr>
            <a:r>
              <a:rPr lang="vi-VN" sz="1600" dirty="0" smtClean="0">
                <a:latin typeface="Arial" panose="020B0604020202020204" pitchFamily="34" charset="0"/>
                <a:cs typeface="Arial" panose="020B0604020202020204" pitchFamily="34" charset="0"/>
              </a:rPr>
              <a:t>În </a:t>
            </a:r>
            <a:r>
              <a:rPr lang="vi-VN" sz="1600" dirty="0">
                <a:latin typeface="Arial" panose="020B0604020202020204" pitchFamily="34" charset="0"/>
                <a:cs typeface="Arial" panose="020B0604020202020204" pitchFamily="34" charset="0"/>
              </a:rPr>
              <a:t>cazul substanțelor periculoase care nu intră sub incidența Regulamentului (CE) nr. 1272/2008, </a:t>
            </a:r>
            <a:r>
              <a:rPr lang="vi-VN" sz="1600" b="1" dirty="0">
                <a:solidFill>
                  <a:srgbClr val="FF0000"/>
                </a:solidFill>
                <a:latin typeface="Arial" panose="020B0604020202020204" pitchFamily="34" charset="0"/>
                <a:cs typeface="Arial" panose="020B0604020202020204" pitchFamily="34" charset="0"/>
              </a:rPr>
              <a:t>inclusiv deșeuri,</a:t>
            </a:r>
            <a:r>
              <a:rPr lang="vi-VN" sz="1600" dirty="0">
                <a:latin typeface="Arial" panose="020B0604020202020204" pitchFamily="34" charset="0"/>
                <a:cs typeface="Arial" panose="020B0604020202020204" pitchFamily="34" charset="0"/>
              </a:rPr>
              <a:t> dar care totuși sunt prezente sau sunt susceptibile de a fi prezente într-un amplasament și care au sau ar putea avea, în condițiile constatate în amplasament, proprietăți echivalente în ceea ce privește potențialul de accidente majore, acestea sunt, în mod provizoriu, atribuite </a:t>
            </a:r>
            <a:r>
              <a:rPr lang="vi-VN" sz="1600" b="1" dirty="0">
                <a:solidFill>
                  <a:srgbClr val="FF0000"/>
                </a:solidFill>
                <a:latin typeface="Arial" panose="020B0604020202020204" pitchFamily="34" charset="0"/>
                <a:cs typeface="Arial" panose="020B0604020202020204" pitchFamily="34" charset="0"/>
              </a:rPr>
              <a:t>categoriei sau substanței periculoase nominalizate</a:t>
            </a:r>
            <a:r>
              <a:rPr lang="vi-VN" sz="1600" b="1" dirty="0">
                <a:latin typeface="Arial" panose="020B0604020202020204" pitchFamily="34" charset="0"/>
                <a:cs typeface="Arial" panose="020B0604020202020204" pitchFamily="34" charset="0"/>
              </a:rPr>
              <a:t> cea mai apropiată care intră în domeniul de aplicare a </a:t>
            </a:r>
            <a:r>
              <a:rPr lang="en-US" sz="1600" b="1" dirty="0" err="1" smtClean="0">
                <a:latin typeface="Arial" panose="020B0604020202020204" pitchFamily="34" charset="0"/>
                <a:cs typeface="Arial" panose="020B0604020202020204" pitchFamily="34" charset="0"/>
              </a:rPr>
              <a:t>Directivei</a:t>
            </a:r>
            <a:r>
              <a:rPr lang="en-US" sz="1600" b="1" dirty="0" smtClean="0">
                <a:latin typeface="Arial" panose="020B0604020202020204" pitchFamily="34" charset="0"/>
                <a:cs typeface="Arial" panose="020B0604020202020204" pitchFamily="34" charset="0"/>
              </a:rPr>
              <a:t> SEVESO</a:t>
            </a:r>
            <a:r>
              <a:rPr lang="vi-VN" sz="1600" b="1" dirty="0" smtClean="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1061720" y="1184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10" name="Rectangle 9"/>
          <p:cNvSpPr/>
          <p:nvPr/>
        </p:nvSpPr>
        <p:spPr>
          <a:xfrm>
            <a:off x="1219200" y="5677654"/>
            <a:ext cx="6230552" cy="369332"/>
          </a:xfrm>
          <a:prstGeom prst="rect">
            <a:avLst/>
          </a:prstGeom>
        </p:spPr>
        <p:txBody>
          <a:bodyPr wrap="none">
            <a:spAutoFit/>
          </a:bodyPr>
          <a:lstStyle/>
          <a:p>
            <a:r>
              <a:rPr lang="en-US" u="sng" dirty="0" err="1" smtClean="0">
                <a:hlinkClick r:id="rId2"/>
              </a:rPr>
              <a:t>Informatii</a:t>
            </a:r>
            <a:r>
              <a:rPr lang="en-US" u="sng" dirty="0" smtClean="0">
                <a:hlinkClick r:id="rId2"/>
              </a:rPr>
              <a:t> utile se </a:t>
            </a:r>
            <a:r>
              <a:rPr lang="en-US" u="sng" dirty="0" err="1" smtClean="0">
                <a:hlinkClick r:id="rId2"/>
              </a:rPr>
              <a:t>gasesc</a:t>
            </a:r>
            <a:r>
              <a:rPr lang="en-US" u="sng" dirty="0" smtClean="0">
                <a:hlinkClick r:id="rId2"/>
              </a:rPr>
              <a:t> </a:t>
            </a:r>
            <a:r>
              <a:rPr lang="en-US" u="sng" dirty="0" err="1" smtClean="0">
                <a:hlinkClick r:id="rId2"/>
              </a:rPr>
              <a:t>pe</a:t>
            </a:r>
            <a:r>
              <a:rPr lang="en-US" u="sng" dirty="0" smtClean="0">
                <a:hlinkClick r:id="rId2"/>
              </a:rPr>
              <a:t> site-</a:t>
            </a:r>
            <a:r>
              <a:rPr lang="en-US" u="sng" dirty="0" err="1" smtClean="0">
                <a:hlinkClick r:id="rId2"/>
              </a:rPr>
              <a:t>ul</a:t>
            </a:r>
            <a:r>
              <a:rPr lang="en-US" u="sng" dirty="0" smtClean="0">
                <a:hlinkClick r:id="rId2"/>
              </a:rPr>
              <a:t> </a:t>
            </a:r>
            <a:r>
              <a:rPr lang="en-US" u="sng" dirty="0" err="1" smtClean="0">
                <a:hlinkClick r:id="rId2"/>
              </a:rPr>
              <a:t>ECHA:http</a:t>
            </a:r>
            <a:r>
              <a:rPr lang="en-US" u="sng" dirty="0">
                <a:hlinkClick r:id="rId2"/>
              </a:rPr>
              <a:t>://echa.europa.eu/</a:t>
            </a:r>
            <a:endParaRPr lang="en-US" dirty="0"/>
          </a:p>
        </p:txBody>
      </p:sp>
    </p:spTree>
    <p:extLst>
      <p:ext uri="{BB962C8B-B14F-4D97-AF65-F5344CB8AC3E}">
        <p14:creationId xmlns:p14="http://schemas.microsoft.com/office/powerpoint/2010/main" val="3799736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36013"/>
            <a:ext cx="9144000" cy="1200329"/>
          </a:xfrm>
          <a:prstGeom prst="rect">
            <a:avLst/>
          </a:prstGeom>
        </p:spPr>
        <p:txBody>
          <a:bodyPr wrap="square">
            <a:spAutoFit/>
          </a:bodyPr>
          <a:lstStyle/>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În </a:t>
            </a:r>
            <a:r>
              <a:rPr lang="vi-VN" dirty="0">
                <a:latin typeface="Arial" panose="020B0604020202020204" pitchFamily="34" charset="0"/>
                <a:cs typeface="Arial" panose="020B0604020202020204" pitchFamily="34" charset="0"/>
              </a:rPr>
              <a:t>cazul unui amplasament în care nicio substanță periculoasă individuală nu este prezentă într-o cantitate mai mare decât sau egală cu cantitățile relevante pentru încadrare, se aplică următoarea regulă pentru a se stabili dacă amplasamentul intră sub incidența </a:t>
            </a:r>
            <a:r>
              <a:rPr lang="ro-RO" dirty="0" smtClean="0">
                <a:latin typeface="Arial" panose="020B0604020202020204" pitchFamily="34" charset="0"/>
                <a:cs typeface="Arial" panose="020B0604020202020204" pitchFamily="34" charset="0"/>
              </a:rPr>
              <a:t>Legii SEVESO.</a:t>
            </a:r>
            <a:r>
              <a:rPr lang="vi-VN" dirty="0" smtClean="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p:txBody>
      </p:sp>
      <p:sp>
        <p:nvSpPr>
          <p:cNvPr id="4" name="Rectangle 3"/>
          <p:cNvSpPr/>
          <p:nvPr/>
        </p:nvSpPr>
        <p:spPr>
          <a:xfrm>
            <a:off x="2667000" y="4408426"/>
            <a:ext cx="6324599" cy="1938992"/>
          </a:xfrm>
          <a:prstGeom prst="rect">
            <a:avLst/>
          </a:prstGeom>
        </p:spPr>
        <p:txBody>
          <a:bodyPr wrap="square">
            <a:spAutoFit/>
          </a:bodyPr>
          <a:lstStyle/>
          <a:p>
            <a:pPr marL="285750" indent="-285750" algn="just">
              <a:buFont typeface="Wingdings" panose="05000000000000000000" pitchFamily="2" charset="2"/>
              <a:buChar char="§"/>
            </a:pPr>
            <a:r>
              <a:rPr lang="ro-RO" sz="1500" dirty="0" smtClean="0">
                <a:latin typeface="Arial" panose="020B0604020202020204" pitchFamily="34" charset="0"/>
                <a:cs typeface="Arial" panose="020B0604020202020204" pitchFamily="34" charset="0"/>
              </a:rPr>
              <a:t>Legea</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SEVESO</a:t>
            </a:r>
            <a:r>
              <a:rPr lang="vi-VN" sz="1500" dirty="0">
                <a:latin typeface="Arial" panose="020B0604020202020204" pitchFamily="34" charset="0"/>
                <a:cs typeface="Arial" panose="020B0604020202020204" pitchFamily="34" charset="0"/>
              </a:rPr>
              <a:t> se aplică </a:t>
            </a:r>
            <a:r>
              <a:rPr lang="vi-VN" sz="1500" dirty="0">
                <a:solidFill>
                  <a:srgbClr val="FF0000"/>
                </a:solidFill>
                <a:latin typeface="Arial" pitchFamily="34" charset="0"/>
                <a:cs typeface="Arial" pitchFamily="34" charset="0"/>
              </a:rPr>
              <a:t>amplasamentelor de nivel inferior </a:t>
            </a:r>
            <a:r>
              <a:rPr lang="vi-VN" sz="1500" dirty="0">
                <a:latin typeface="Arial" pitchFamily="34" charset="0"/>
                <a:cs typeface="Arial" pitchFamily="34" charset="0"/>
              </a:rPr>
              <a:t>dacă suma: </a:t>
            </a:r>
          </a:p>
          <a:p>
            <a:pPr algn="just"/>
            <a:r>
              <a:rPr lang="vi-VN" sz="1500" dirty="0">
                <a:latin typeface="Arial" pitchFamily="34" charset="0"/>
                <a:cs typeface="Arial" pitchFamily="34" charset="0"/>
              </a:rPr>
              <a:t>q 1 /Q L1 + q 2 /Q L2 + q 3 /Q L3 + </a:t>
            </a:r>
            <a:r>
              <a:rPr lang="vi-VN" sz="1500" dirty="0" smtClean="0">
                <a:latin typeface="Arial" pitchFamily="34" charset="0"/>
                <a:cs typeface="Arial" pitchFamily="34" charset="0"/>
              </a:rPr>
              <a:t> </a:t>
            </a:r>
            <a:r>
              <a:rPr lang="vi-VN" sz="1500" dirty="0">
                <a:latin typeface="Arial" pitchFamily="34" charset="0"/>
                <a:cs typeface="Arial" pitchFamily="34" charset="0"/>
              </a:rPr>
              <a:t>… este mai mare de sau egală cu 1, </a:t>
            </a:r>
          </a:p>
          <a:p>
            <a:pPr algn="just"/>
            <a:r>
              <a:rPr lang="vi-VN" sz="1500" dirty="0">
                <a:latin typeface="Arial" pitchFamily="34" charset="0"/>
                <a:cs typeface="Arial" pitchFamily="34" charset="0"/>
              </a:rPr>
              <a:t>unde q x = cantitatea de substanță periculoasă x (sau categoria de substanțe periculoase) inclusă în </a:t>
            </a:r>
            <a:r>
              <a:rPr lang="vi-VN" sz="1500" b="1" dirty="0">
                <a:latin typeface="Arial" pitchFamily="34" charset="0"/>
                <a:cs typeface="Arial" pitchFamily="34" charset="0"/>
              </a:rPr>
              <a:t>partea 1</a:t>
            </a:r>
            <a:r>
              <a:rPr lang="vi-VN" sz="1500" dirty="0">
                <a:latin typeface="Arial" pitchFamily="34" charset="0"/>
                <a:cs typeface="Arial" pitchFamily="34" charset="0"/>
              </a:rPr>
              <a:t> sau în </a:t>
            </a:r>
            <a:r>
              <a:rPr lang="vi-VN" sz="1500" b="1" dirty="0">
                <a:latin typeface="Arial" pitchFamily="34" charset="0"/>
                <a:cs typeface="Arial" pitchFamily="34" charset="0"/>
              </a:rPr>
              <a:t>partea 2 </a:t>
            </a:r>
            <a:r>
              <a:rPr lang="vi-VN" sz="1500" dirty="0" smtClean="0">
                <a:latin typeface="Arial" pitchFamily="34" charset="0"/>
                <a:cs typeface="Arial" pitchFamily="34" charset="0"/>
              </a:rPr>
              <a:t>din </a:t>
            </a:r>
            <a:r>
              <a:rPr lang="ro-RO" sz="1500" dirty="0" smtClean="0">
                <a:latin typeface="Arial" pitchFamily="34" charset="0"/>
                <a:cs typeface="Arial" pitchFamily="34" charset="0"/>
              </a:rPr>
              <a:t>Anexa 1</a:t>
            </a:r>
            <a:r>
              <a:rPr lang="vi-VN" sz="1500" dirty="0" smtClean="0">
                <a:latin typeface="Arial" pitchFamily="34" charset="0"/>
                <a:cs typeface="Arial" pitchFamily="34" charset="0"/>
              </a:rPr>
              <a:t>,</a:t>
            </a:r>
            <a:endParaRPr lang="en-US" sz="1500" dirty="0">
              <a:latin typeface="Arial" pitchFamily="34" charset="0"/>
              <a:cs typeface="Arial" pitchFamily="34" charset="0"/>
            </a:endParaRPr>
          </a:p>
          <a:p>
            <a:pPr algn="just"/>
            <a:r>
              <a:rPr lang="vi-VN" sz="1500" dirty="0">
                <a:latin typeface="Arial" pitchFamily="34" charset="0"/>
                <a:cs typeface="Arial" pitchFamily="34" charset="0"/>
              </a:rPr>
              <a:t>iar Q LX = cantitatea relevantă pentru încadrare pentru substanța periculoasă sau categoria x din </a:t>
            </a:r>
            <a:r>
              <a:rPr lang="vi-VN" sz="1500" b="1" dirty="0">
                <a:latin typeface="Arial" pitchFamily="34" charset="0"/>
                <a:cs typeface="Arial" pitchFamily="34" charset="0"/>
              </a:rPr>
              <a:t>coloana 2 din partea 1 sau din coloana 2 din partea 2 din </a:t>
            </a:r>
            <a:r>
              <a:rPr lang="en-US" sz="1500" b="1" dirty="0">
                <a:latin typeface="Arial" pitchFamily="34" charset="0"/>
                <a:cs typeface="Arial" pitchFamily="34" charset="0"/>
              </a:rPr>
              <a:t>A</a:t>
            </a:r>
            <a:r>
              <a:rPr lang="vi-VN" sz="1500" b="1" dirty="0" smtClean="0">
                <a:latin typeface="Arial" pitchFamily="34" charset="0"/>
                <a:cs typeface="Arial" pitchFamily="34" charset="0"/>
              </a:rPr>
              <a:t>nex</a:t>
            </a:r>
            <a:r>
              <a:rPr lang="en-US" sz="1500" b="1" dirty="0" smtClean="0">
                <a:latin typeface="Arial" pitchFamily="34" charset="0"/>
                <a:cs typeface="Arial" pitchFamily="34" charset="0"/>
              </a:rPr>
              <a:t>a 1</a:t>
            </a:r>
            <a:r>
              <a:rPr lang="vi-VN" sz="1500" b="1" dirty="0" smtClean="0">
                <a:latin typeface="Arial" pitchFamily="34" charset="0"/>
                <a:cs typeface="Arial" pitchFamily="34" charset="0"/>
              </a:rPr>
              <a:t> </a:t>
            </a:r>
            <a:endParaRPr lang="en-US" sz="1500" b="1" dirty="0">
              <a:latin typeface="Arial" pitchFamily="34" charset="0"/>
              <a:cs typeface="Arial" pitchFamily="34" charset="0"/>
            </a:endParaRPr>
          </a:p>
        </p:txBody>
      </p:sp>
      <p:sp>
        <p:nvSpPr>
          <p:cNvPr id="7" name="TextBox 6"/>
          <p:cNvSpPr txBox="1"/>
          <p:nvPr/>
        </p:nvSpPr>
        <p:spPr>
          <a:xfrm>
            <a:off x="1058608" y="10606"/>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8" name="TextBox 7"/>
          <p:cNvSpPr txBox="1"/>
          <p:nvPr/>
        </p:nvSpPr>
        <p:spPr>
          <a:xfrm>
            <a:off x="2548935" y="2255519"/>
            <a:ext cx="6417265" cy="1938992"/>
          </a:xfrm>
          <a:prstGeom prst="rect">
            <a:avLst/>
          </a:prstGeom>
          <a:noFill/>
        </p:spPr>
        <p:txBody>
          <a:bodyPr wrap="square" rtlCol="0">
            <a:spAutoFit/>
          </a:bodyPr>
          <a:lstStyle/>
          <a:p>
            <a:pPr marL="285750" indent="-285750" algn="just">
              <a:buFont typeface="Wingdings" pitchFamily="2" charset="2"/>
              <a:buChar char="§"/>
            </a:pPr>
            <a:r>
              <a:rPr lang="ro-RO" sz="1500" dirty="0" smtClean="0">
                <a:latin typeface="Arial" panose="020B0604020202020204" pitchFamily="34" charset="0"/>
                <a:cs typeface="Arial" panose="020B0604020202020204" pitchFamily="34" charset="0"/>
              </a:rPr>
              <a:t>Legea </a:t>
            </a:r>
            <a:r>
              <a:rPr lang="en-US" sz="1500" dirty="0" smtClean="0">
                <a:latin typeface="Arial" panose="020B0604020202020204" pitchFamily="34" charset="0"/>
                <a:cs typeface="Arial" panose="020B0604020202020204" pitchFamily="34" charset="0"/>
              </a:rPr>
              <a:t>SEVESO</a:t>
            </a:r>
            <a:r>
              <a:rPr lang="vi-VN" sz="1500" dirty="0" smtClean="0">
                <a:latin typeface="Arial" panose="020B0604020202020204" pitchFamily="34" charset="0"/>
                <a:cs typeface="Arial" panose="020B0604020202020204" pitchFamily="34" charset="0"/>
              </a:rPr>
              <a:t> </a:t>
            </a:r>
            <a:r>
              <a:rPr lang="vi-VN" sz="1500" dirty="0">
                <a:latin typeface="Arial" panose="020B0604020202020204" pitchFamily="34" charset="0"/>
                <a:cs typeface="Arial" panose="020B0604020202020204" pitchFamily="34" charset="0"/>
              </a:rPr>
              <a:t>se aplică </a:t>
            </a:r>
            <a:r>
              <a:rPr lang="vi-VN" sz="1500" dirty="0">
                <a:solidFill>
                  <a:srgbClr val="FF0000"/>
                </a:solidFill>
                <a:latin typeface="Arial" panose="020B0604020202020204" pitchFamily="34" charset="0"/>
                <a:cs typeface="Arial" panose="020B0604020202020204" pitchFamily="34" charset="0"/>
              </a:rPr>
              <a:t>amplasamentelor de nivel superior </a:t>
            </a:r>
            <a:r>
              <a:rPr lang="vi-VN" sz="1500" dirty="0" smtClean="0">
                <a:latin typeface="Arial" panose="020B0604020202020204" pitchFamily="34" charset="0"/>
                <a:cs typeface="Arial" panose="020B0604020202020204" pitchFamily="34" charset="0"/>
              </a:rPr>
              <a:t>dacă</a:t>
            </a:r>
            <a:endParaRPr lang="ro-RO" sz="1500" dirty="0" smtClean="0">
              <a:latin typeface="Arial" panose="020B0604020202020204" pitchFamily="34" charset="0"/>
              <a:cs typeface="Arial" panose="020B0604020202020204" pitchFamily="34" charset="0"/>
            </a:endParaRPr>
          </a:p>
          <a:p>
            <a:pPr algn="just"/>
            <a:r>
              <a:rPr lang="vi-VN" sz="1500" dirty="0" smtClean="0">
                <a:latin typeface="Arial" panose="020B0604020202020204" pitchFamily="34" charset="0"/>
                <a:cs typeface="Arial" panose="020B0604020202020204" pitchFamily="34" charset="0"/>
              </a:rPr>
              <a:t>suma</a:t>
            </a:r>
            <a:r>
              <a:rPr lang="vi-VN" sz="1500" dirty="0">
                <a:latin typeface="Arial" panose="020B0604020202020204" pitchFamily="34" charset="0"/>
                <a:cs typeface="Arial" panose="020B0604020202020204" pitchFamily="34" charset="0"/>
              </a:rPr>
              <a:t>: </a:t>
            </a:r>
          </a:p>
          <a:p>
            <a:pPr algn="just"/>
            <a:r>
              <a:rPr lang="es-ES" sz="1500" dirty="0">
                <a:latin typeface="Arial" panose="020B0604020202020204" pitchFamily="34" charset="0"/>
                <a:cs typeface="Arial" panose="020B0604020202020204" pitchFamily="34" charset="0"/>
              </a:rPr>
              <a:t>q 1 /Q U1 + q 2 /Q U2 + q 3 /Q U3 </a:t>
            </a:r>
            <a:r>
              <a:rPr lang="es-ES" sz="1500" dirty="0" smtClean="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 … este </a:t>
            </a:r>
            <a:r>
              <a:rPr lang="es-ES" sz="1500" dirty="0" err="1">
                <a:latin typeface="Arial" panose="020B0604020202020204" pitchFamily="34" charset="0"/>
                <a:cs typeface="Arial" panose="020B0604020202020204" pitchFamily="34" charset="0"/>
              </a:rPr>
              <a:t>mai</a:t>
            </a:r>
            <a:r>
              <a:rPr lang="es-ES" sz="1500" dirty="0">
                <a:latin typeface="Arial" panose="020B0604020202020204" pitchFamily="34" charset="0"/>
                <a:cs typeface="Arial" panose="020B0604020202020204" pitchFamily="34" charset="0"/>
              </a:rPr>
              <a:t> mare de </a:t>
            </a:r>
            <a:r>
              <a:rPr lang="es-ES" sz="1500" dirty="0" err="1">
                <a:latin typeface="Arial" panose="020B0604020202020204" pitchFamily="34" charset="0"/>
                <a:cs typeface="Arial" panose="020B0604020202020204" pitchFamily="34" charset="0"/>
              </a:rPr>
              <a:t>sau</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egală</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cu</a:t>
            </a:r>
            <a:r>
              <a:rPr lang="es-ES" sz="1500" dirty="0">
                <a:latin typeface="Arial" panose="020B0604020202020204" pitchFamily="34" charset="0"/>
                <a:cs typeface="Arial" panose="020B0604020202020204" pitchFamily="34" charset="0"/>
              </a:rPr>
              <a:t> 1, </a:t>
            </a:r>
          </a:p>
          <a:p>
            <a:pPr algn="just"/>
            <a:r>
              <a:rPr lang="vi-VN" sz="1500" dirty="0">
                <a:latin typeface="Arial" panose="020B0604020202020204" pitchFamily="34" charset="0"/>
                <a:cs typeface="Arial" panose="020B0604020202020204" pitchFamily="34" charset="0"/>
              </a:rPr>
              <a:t>unde q x = cantitatea de substanță periculoasă x (sau categoria de substanțe periculoase) inclusă în </a:t>
            </a:r>
            <a:r>
              <a:rPr lang="vi-VN" sz="1500" b="1" dirty="0">
                <a:latin typeface="Arial" panose="020B0604020202020204" pitchFamily="34" charset="0"/>
                <a:cs typeface="Arial" panose="020B0604020202020204" pitchFamily="34" charset="0"/>
              </a:rPr>
              <a:t>partea 1 </a:t>
            </a:r>
            <a:r>
              <a:rPr lang="vi-VN" sz="1500" dirty="0">
                <a:latin typeface="Arial" panose="020B0604020202020204" pitchFamily="34" charset="0"/>
                <a:cs typeface="Arial" panose="020B0604020202020204" pitchFamily="34" charset="0"/>
              </a:rPr>
              <a:t>sau în </a:t>
            </a:r>
            <a:r>
              <a:rPr lang="vi-VN" sz="1500" b="1" dirty="0">
                <a:latin typeface="Arial" panose="020B0604020202020204" pitchFamily="34" charset="0"/>
                <a:cs typeface="Arial" panose="020B0604020202020204" pitchFamily="34" charset="0"/>
              </a:rPr>
              <a:t>partea 2</a:t>
            </a:r>
            <a:r>
              <a:rPr lang="vi-VN" sz="1500" dirty="0">
                <a:latin typeface="Arial" panose="020B0604020202020204" pitchFamily="34" charset="0"/>
                <a:cs typeface="Arial" panose="020B0604020202020204" pitchFamily="34" charset="0"/>
              </a:rPr>
              <a:t> din </a:t>
            </a:r>
            <a:r>
              <a:rPr lang="en-US" sz="1500" dirty="0" smtClean="0">
                <a:latin typeface="Arial" panose="020B0604020202020204" pitchFamily="34" charset="0"/>
                <a:cs typeface="Arial" panose="020B0604020202020204" pitchFamily="34" charset="0"/>
              </a:rPr>
              <a:t>A</a:t>
            </a:r>
            <a:r>
              <a:rPr lang="vi-VN" sz="1500" dirty="0" smtClean="0">
                <a:latin typeface="Arial" panose="020B0604020202020204" pitchFamily="34" charset="0"/>
                <a:cs typeface="Arial" panose="020B0604020202020204" pitchFamily="34" charset="0"/>
              </a:rPr>
              <a:t>nex</a:t>
            </a:r>
            <a:r>
              <a:rPr lang="en-US" sz="1500" dirty="0" smtClean="0">
                <a:latin typeface="Arial" panose="020B0604020202020204" pitchFamily="34" charset="0"/>
                <a:cs typeface="Arial" panose="020B0604020202020204" pitchFamily="34" charset="0"/>
              </a:rPr>
              <a:t>a 1</a:t>
            </a:r>
            <a:r>
              <a:rPr lang="vi-VN" sz="1500" dirty="0" smtClean="0">
                <a:latin typeface="Arial" panose="020B0604020202020204" pitchFamily="34" charset="0"/>
                <a:cs typeface="Arial" panose="020B0604020202020204" pitchFamily="34" charset="0"/>
              </a:rPr>
              <a:t>, </a:t>
            </a:r>
            <a:endParaRPr lang="vi-VN" sz="1500" dirty="0">
              <a:latin typeface="Arial" panose="020B0604020202020204" pitchFamily="34" charset="0"/>
              <a:cs typeface="Arial" panose="020B0604020202020204" pitchFamily="34" charset="0"/>
            </a:endParaRPr>
          </a:p>
          <a:p>
            <a:pPr algn="just"/>
            <a:r>
              <a:rPr lang="vi-VN" sz="1500" dirty="0">
                <a:latin typeface="Arial" panose="020B0604020202020204" pitchFamily="34" charset="0"/>
                <a:cs typeface="Arial" panose="020B0604020202020204" pitchFamily="34" charset="0"/>
              </a:rPr>
              <a:t>iar Q UX = cantitatea relevantă pentru încadrare pentru substanța periculoasă sau categoria x din </a:t>
            </a:r>
            <a:r>
              <a:rPr lang="vi-VN" sz="1500" b="1" dirty="0">
                <a:latin typeface="Arial" panose="020B0604020202020204" pitchFamily="34" charset="0"/>
                <a:cs typeface="Arial" panose="020B0604020202020204" pitchFamily="34" charset="0"/>
              </a:rPr>
              <a:t>coloana 3 din partea 1 sau din coloana 3 din partea 2 din </a:t>
            </a:r>
            <a:r>
              <a:rPr lang="en-US" sz="1500" b="1" dirty="0" smtClean="0">
                <a:latin typeface="Arial" panose="020B0604020202020204" pitchFamily="34" charset="0"/>
                <a:cs typeface="Arial" panose="020B0604020202020204" pitchFamily="34" charset="0"/>
              </a:rPr>
              <a:t>A</a:t>
            </a:r>
            <a:r>
              <a:rPr lang="vi-VN" sz="1500" b="1" dirty="0" smtClean="0">
                <a:latin typeface="Arial" panose="020B0604020202020204" pitchFamily="34" charset="0"/>
                <a:cs typeface="Arial" panose="020B0604020202020204" pitchFamily="34" charset="0"/>
              </a:rPr>
              <a:t>nex</a:t>
            </a:r>
            <a:r>
              <a:rPr lang="en-US" sz="1500" b="1" dirty="0" smtClean="0">
                <a:latin typeface="Arial" panose="020B0604020202020204" pitchFamily="34" charset="0"/>
                <a:cs typeface="Arial" panose="020B0604020202020204" pitchFamily="34" charset="0"/>
              </a:rPr>
              <a:t>a 1</a:t>
            </a:r>
            <a:endParaRPr lang="en-US" sz="1500" b="1" dirty="0">
              <a:latin typeface="Arial" panose="020B0604020202020204" pitchFamily="34" charset="0"/>
              <a:cs typeface="Arial" panose="020B0604020202020204" pitchFamily="34" charset="0"/>
            </a:endParaRPr>
          </a:p>
        </p:txBody>
      </p:sp>
      <p:sp>
        <p:nvSpPr>
          <p:cNvPr id="5" name="Rounded Rectangular Callout 4"/>
          <p:cNvSpPr/>
          <p:nvPr/>
        </p:nvSpPr>
        <p:spPr>
          <a:xfrm>
            <a:off x="136016" y="2971800"/>
            <a:ext cx="1921384" cy="906720"/>
          </a:xfrm>
          <a:prstGeom prst="wedgeRoundRectCallout">
            <a:avLst>
              <a:gd name="adj1" fmla="val 67607"/>
              <a:gd name="adj2" fmla="val -46766"/>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en-US" sz="1600" b="1" dirty="0" smtClean="0">
                <a:solidFill>
                  <a:schemeClr val="tx1"/>
                </a:solidFill>
              </a:rPr>
              <a:t>AMPLASAMENTE </a:t>
            </a:r>
            <a:r>
              <a:rPr lang="en-US" sz="1600" b="1" dirty="0">
                <a:solidFill>
                  <a:schemeClr val="tx1"/>
                </a:solidFill>
              </a:rPr>
              <a:t>DE </a:t>
            </a:r>
            <a:r>
              <a:rPr lang="en-US" sz="1600" b="1" dirty="0" smtClean="0">
                <a:solidFill>
                  <a:schemeClr val="tx1"/>
                </a:solidFill>
              </a:rPr>
              <a:t>NIVEL SUPERIOR </a:t>
            </a:r>
            <a:endParaRPr lang="en-US" sz="1600" b="1" dirty="0">
              <a:solidFill>
                <a:schemeClr val="tx1"/>
              </a:solidFill>
            </a:endParaRPr>
          </a:p>
        </p:txBody>
      </p:sp>
      <p:sp>
        <p:nvSpPr>
          <p:cNvPr id="11" name="Rounded Rectangular Callout 10"/>
          <p:cNvSpPr/>
          <p:nvPr/>
        </p:nvSpPr>
        <p:spPr>
          <a:xfrm>
            <a:off x="177800" y="5029200"/>
            <a:ext cx="1963420" cy="1005225"/>
          </a:xfrm>
          <a:prstGeom prst="wedgeRoundRectCallout">
            <a:avLst>
              <a:gd name="adj1" fmla="val 70711"/>
              <a:gd name="adj2" fmla="val -45624"/>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en-US" sz="1600" b="1" dirty="0" smtClean="0">
                <a:solidFill>
                  <a:schemeClr val="tx1"/>
                </a:solidFill>
              </a:rPr>
              <a:t>AMPLASAMENTE </a:t>
            </a:r>
            <a:r>
              <a:rPr lang="en-US" sz="1600" b="1" dirty="0">
                <a:solidFill>
                  <a:schemeClr val="tx1"/>
                </a:solidFill>
              </a:rPr>
              <a:t>DE </a:t>
            </a:r>
            <a:r>
              <a:rPr lang="en-US" sz="1600" b="1" dirty="0" smtClean="0">
                <a:solidFill>
                  <a:schemeClr val="tx1"/>
                </a:solidFill>
              </a:rPr>
              <a:t>NIVEL INFERIOR</a:t>
            </a:r>
            <a:endParaRPr lang="en-US" sz="1600" b="1" dirty="0">
              <a:solidFill>
                <a:schemeClr val="tx1"/>
              </a:solidFill>
            </a:endParaRPr>
          </a:p>
        </p:txBody>
      </p:sp>
      <p:sp>
        <p:nvSpPr>
          <p:cNvPr id="2" name="TextBox 1"/>
          <p:cNvSpPr txBox="1"/>
          <p:nvPr/>
        </p:nvSpPr>
        <p:spPr>
          <a:xfrm>
            <a:off x="1447800" y="533400"/>
            <a:ext cx="220227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err="1" smtClean="0"/>
              <a:t>Regula</a:t>
            </a:r>
            <a:r>
              <a:rPr lang="en-US" sz="2400" dirty="0" smtClean="0"/>
              <a:t> </a:t>
            </a:r>
            <a:r>
              <a:rPr lang="en-US" sz="2400" dirty="0" err="1" smtClean="0"/>
              <a:t>sumei</a:t>
            </a:r>
            <a:r>
              <a:rPr lang="en-US" sz="2400" dirty="0" smtClean="0"/>
              <a:t> </a:t>
            </a:r>
            <a:endParaRPr lang="en-US" sz="2400" dirty="0"/>
          </a:p>
        </p:txBody>
      </p:sp>
    </p:spTree>
    <p:extLst>
      <p:ext uri="{BB962C8B-B14F-4D97-AF65-F5344CB8AC3E}">
        <p14:creationId xmlns:p14="http://schemas.microsoft.com/office/powerpoint/2010/main" val="3548406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667000"/>
            <a:ext cx="7244080" cy="3785652"/>
          </a:xfrm>
          <a:prstGeom prst="rect">
            <a:avLst/>
          </a:prstGeom>
        </p:spPr>
        <p:txBody>
          <a:bodyPr wrap="square">
            <a:spAutoFit/>
          </a:bodyPr>
          <a:lstStyle/>
          <a:p>
            <a:pPr algn="just"/>
            <a:r>
              <a:rPr lang="ro-RO" sz="1600" dirty="0" smtClean="0">
                <a:latin typeface="Arial" panose="020B0604020202020204" pitchFamily="34" charset="0"/>
                <a:cs typeface="Arial" panose="020B0604020202020204" pitchFamily="34" charset="0"/>
              </a:rPr>
              <a:t>1. </a:t>
            </a:r>
            <a:r>
              <a:rPr lang="vi-VN" sz="1600" dirty="0" smtClean="0">
                <a:latin typeface="Arial" panose="020B0604020202020204" pitchFamily="34" charset="0"/>
                <a:cs typeface="Arial" panose="020B0604020202020204" pitchFamily="34" charset="0"/>
              </a:rPr>
              <a:t>pentru </a:t>
            </a:r>
            <a:r>
              <a:rPr lang="vi-VN" sz="1600" dirty="0">
                <a:latin typeface="Arial" panose="020B0604020202020204" pitchFamily="34" charset="0"/>
                <a:cs typeface="Arial" panose="020B0604020202020204" pitchFamily="34" charset="0"/>
              </a:rPr>
              <a:t>însumarea substanțelor periculoase enumerate în partea 2, care se încadrează în categoriile de </a:t>
            </a:r>
            <a:r>
              <a:rPr lang="vi-VN" sz="1600" dirty="0">
                <a:solidFill>
                  <a:srgbClr val="FF0000"/>
                </a:solidFill>
                <a:latin typeface="Arial" panose="020B0604020202020204" pitchFamily="34" charset="0"/>
                <a:cs typeface="Arial" panose="020B0604020202020204" pitchFamily="34" charset="0"/>
              </a:rPr>
              <a:t>toxicitate acută 1, 2 sau 3 (prin inhalare) sau STOT SE categoria 1, împreună cu substanțele periculoase care se încadrează în secțiunea H, </a:t>
            </a:r>
            <a:r>
              <a:rPr lang="vi-VN" sz="1600" b="1" i="1" dirty="0">
                <a:solidFill>
                  <a:srgbClr val="FF0000"/>
                </a:solidFill>
                <a:latin typeface="Arial" panose="020B0604020202020204" pitchFamily="34" charset="0"/>
                <a:cs typeface="Arial" panose="020B0604020202020204" pitchFamily="34" charset="0"/>
              </a:rPr>
              <a:t>rubricile H1-H3 din partea 1</a:t>
            </a:r>
            <a:r>
              <a:rPr lang="vi-VN" sz="1600" dirty="0">
                <a:solidFill>
                  <a:srgbClr val="FF0000"/>
                </a:solidFill>
                <a:latin typeface="Arial" panose="020B0604020202020204" pitchFamily="34" charset="0"/>
                <a:cs typeface="Arial" panose="020B0604020202020204" pitchFamily="34" charset="0"/>
              </a:rPr>
              <a:t>; </a:t>
            </a:r>
            <a:endParaRPr lang="ro-RO" sz="1600" dirty="0" smtClean="0">
              <a:solidFill>
                <a:srgbClr val="FF0000"/>
              </a:solidFill>
              <a:latin typeface="Arial" panose="020B0604020202020204" pitchFamily="34" charset="0"/>
              <a:cs typeface="Arial" panose="020B0604020202020204" pitchFamily="34" charset="0"/>
            </a:endParaRPr>
          </a:p>
          <a:p>
            <a:pPr algn="just"/>
            <a:endParaRPr lang="vi-VN" sz="1600" dirty="0">
              <a:solidFill>
                <a:srgbClr val="FF0000"/>
              </a:solidFill>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2. </a:t>
            </a:r>
            <a:r>
              <a:rPr lang="vi-VN" sz="1600" dirty="0" smtClean="0">
                <a:latin typeface="Arial" panose="020B0604020202020204" pitchFamily="34" charset="0"/>
                <a:cs typeface="Arial" panose="020B0604020202020204" pitchFamily="34" charset="0"/>
              </a:rPr>
              <a:t>pentru </a:t>
            </a:r>
            <a:r>
              <a:rPr lang="vi-VN" sz="1600" dirty="0">
                <a:latin typeface="Arial" panose="020B0604020202020204" pitchFamily="34" charset="0"/>
                <a:cs typeface="Arial" panose="020B0604020202020204" pitchFamily="34" charset="0"/>
              </a:rPr>
              <a:t>însumarea substanțelor periculoase enumerate în partea 2, </a:t>
            </a:r>
            <a:r>
              <a:rPr lang="vi-VN" sz="1600" dirty="0">
                <a:solidFill>
                  <a:srgbClr val="FF0000"/>
                </a:solidFill>
                <a:latin typeface="Arial" panose="020B0604020202020204" pitchFamily="34" charset="0"/>
                <a:cs typeface="Arial" panose="020B0604020202020204" pitchFamily="34" charset="0"/>
              </a:rPr>
              <a:t>care sunt explozivi, gaze inflamabile, aerosoli inflamabili, gaze oxidante, lichide inflamabile, substanțe și amestecuri autoreactive, peroxizi organici, lichide și solide piroforice, lichide și solide oxidante, împreună cu substanțele periculoase care se încadrează la secțiunea P, </a:t>
            </a:r>
            <a:r>
              <a:rPr lang="vi-VN" sz="1600" b="1" i="1" dirty="0">
                <a:solidFill>
                  <a:srgbClr val="FF0000"/>
                </a:solidFill>
                <a:latin typeface="Arial" panose="020B0604020202020204" pitchFamily="34" charset="0"/>
                <a:cs typeface="Arial" panose="020B0604020202020204" pitchFamily="34" charset="0"/>
              </a:rPr>
              <a:t>rubricile P1-P8 din partea 1</a:t>
            </a:r>
            <a:r>
              <a:rPr lang="vi-VN" sz="1600" b="1" i="1" dirty="0" smtClean="0">
                <a:latin typeface="Arial" panose="020B0604020202020204" pitchFamily="34" charset="0"/>
                <a:cs typeface="Arial" panose="020B0604020202020204" pitchFamily="34" charset="0"/>
              </a:rPr>
              <a:t>;</a:t>
            </a:r>
            <a:endParaRPr lang="ro-RO" sz="1600" b="1" i="1" dirty="0" smtClean="0">
              <a:latin typeface="Arial" panose="020B0604020202020204" pitchFamily="34" charset="0"/>
              <a:cs typeface="Arial" panose="020B0604020202020204" pitchFamily="34" charset="0"/>
            </a:endParaRPr>
          </a:p>
          <a:p>
            <a:pPr algn="just"/>
            <a:r>
              <a:rPr lang="vi-VN" sz="1600" dirty="0" smtClean="0">
                <a:latin typeface="Arial" panose="020B0604020202020204" pitchFamily="34" charset="0"/>
                <a:cs typeface="Arial" panose="020B0604020202020204" pitchFamily="34" charset="0"/>
              </a:rPr>
              <a:t> </a:t>
            </a:r>
            <a:endParaRPr lang="vi-VN" sz="1600"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3. </a:t>
            </a:r>
            <a:r>
              <a:rPr lang="vi-VN" sz="1600" dirty="0" smtClean="0">
                <a:latin typeface="Arial" panose="020B0604020202020204" pitchFamily="34" charset="0"/>
                <a:cs typeface="Arial" panose="020B0604020202020204" pitchFamily="34" charset="0"/>
              </a:rPr>
              <a:t>pentru </a:t>
            </a:r>
            <a:r>
              <a:rPr lang="vi-VN" sz="1600" dirty="0">
                <a:latin typeface="Arial" panose="020B0604020202020204" pitchFamily="34" charset="0"/>
                <a:cs typeface="Arial" panose="020B0604020202020204" pitchFamily="34" charset="0"/>
              </a:rPr>
              <a:t>însumarea substanțelor periculoase enumerate în partea 2, care sunt încadrate ca periculoase pentru </a:t>
            </a:r>
            <a:r>
              <a:rPr lang="vi-VN" sz="1600" dirty="0">
                <a:solidFill>
                  <a:srgbClr val="FF0000"/>
                </a:solidFill>
                <a:latin typeface="Arial" panose="020B0604020202020204" pitchFamily="34" charset="0"/>
                <a:cs typeface="Arial" panose="020B0604020202020204" pitchFamily="34" charset="0"/>
              </a:rPr>
              <a:t>mediul acvatic, toxicitate acută categoria 1, toxicitate cronică categoria 1 sau 2, împreună cu substanțele periculoase care se încadrează la secțiunea E, </a:t>
            </a:r>
            <a:r>
              <a:rPr lang="vi-VN" sz="1600" b="1" i="1" dirty="0">
                <a:solidFill>
                  <a:srgbClr val="FF0000"/>
                </a:solidFill>
                <a:latin typeface="Arial" panose="020B0604020202020204" pitchFamily="34" charset="0"/>
                <a:cs typeface="Arial" panose="020B0604020202020204" pitchFamily="34" charset="0"/>
              </a:rPr>
              <a:t>rubricile E1-E2 din partea 1</a:t>
            </a:r>
            <a:r>
              <a:rPr lang="vi-VN" sz="1600" b="1" i="1" dirty="0">
                <a:latin typeface="Arial" panose="020B0604020202020204" pitchFamily="34" charset="0"/>
                <a:cs typeface="Arial" panose="020B0604020202020204" pitchFamily="34" charset="0"/>
              </a:rPr>
              <a:t>. </a:t>
            </a:r>
            <a:endParaRPr lang="en-US" sz="1600" b="1" i="1" dirty="0">
              <a:latin typeface="Arial" panose="020B0604020202020204" pitchFamily="34" charset="0"/>
              <a:cs typeface="Arial" panose="020B0604020202020204" pitchFamily="34" charset="0"/>
            </a:endParaRPr>
          </a:p>
        </p:txBody>
      </p:sp>
      <p:sp>
        <p:nvSpPr>
          <p:cNvPr id="4" name="TextBox 3"/>
          <p:cNvSpPr txBox="1"/>
          <p:nvPr/>
        </p:nvSpPr>
        <p:spPr>
          <a:xfrm>
            <a:off x="2624032" y="1003300"/>
            <a:ext cx="5257800" cy="1754326"/>
          </a:xfrm>
          <a:prstGeom prst="rect">
            <a:avLst/>
          </a:prstGeom>
          <a:noFill/>
        </p:spPr>
        <p:txBody>
          <a:bodyPr wrap="square" rtlCol="0">
            <a:spAutoFit/>
          </a:bodyPr>
          <a:lstStyle/>
          <a:p>
            <a:r>
              <a:rPr lang="vi-VN" dirty="0" smtClean="0"/>
              <a:t>se </a:t>
            </a:r>
            <a:r>
              <a:rPr lang="vi-VN" dirty="0"/>
              <a:t>utilizează pentru evaluarea </a:t>
            </a:r>
            <a:r>
              <a:rPr lang="vi-VN" dirty="0" smtClean="0"/>
              <a:t>pericolelor</a:t>
            </a:r>
            <a:r>
              <a:rPr lang="en-US" dirty="0" smtClean="0"/>
              <a:t>:</a:t>
            </a:r>
          </a:p>
          <a:p>
            <a:pPr marL="285750" indent="-285750">
              <a:buFont typeface="Wingdings" panose="05000000000000000000" pitchFamily="2" charset="2"/>
              <a:buChar char="ü"/>
            </a:pPr>
            <a:r>
              <a:rPr lang="vi-VN" dirty="0" smtClean="0"/>
              <a:t>pentru </a:t>
            </a:r>
            <a:r>
              <a:rPr lang="vi-VN" dirty="0"/>
              <a:t>sănătate, </a:t>
            </a:r>
            <a:endParaRPr lang="en-US" dirty="0" smtClean="0"/>
          </a:p>
          <a:p>
            <a:pPr marL="285750" indent="-285750">
              <a:buFont typeface="Wingdings" panose="05000000000000000000" pitchFamily="2" charset="2"/>
              <a:buChar char="ü"/>
            </a:pPr>
            <a:r>
              <a:rPr lang="vi-VN" dirty="0" smtClean="0"/>
              <a:t>pericolele </a:t>
            </a:r>
            <a:r>
              <a:rPr lang="vi-VN" dirty="0"/>
              <a:t>fizice și </a:t>
            </a:r>
            <a:endParaRPr lang="en-US" dirty="0" smtClean="0"/>
          </a:p>
          <a:p>
            <a:pPr marL="285750" indent="-285750">
              <a:buFont typeface="Wingdings" panose="05000000000000000000" pitchFamily="2" charset="2"/>
              <a:buChar char="ü"/>
            </a:pPr>
            <a:r>
              <a:rPr lang="vi-VN" dirty="0" smtClean="0"/>
              <a:t>pericolele </a:t>
            </a:r>
            <a:r>
              <a:rPr lang="vi-VN" dirty="0"/>
              <a:t>pentru mediu. </a:t>
            </a:r>
            <a:endParaRPr lang="en-US" dirty="0" smtClean="0"/>
          </a:p>
          <a:p>
            <a:r>
              <a:rPr lang="vi-VN" dirty="0" smtClean="0"/>
              <a:t>Prin </a:t>
            </a:r>
            <a:r>
              <a:rPr lang="vi-VN" dirty="0"/>
              <a:t>urmare, ea trebuie aplicată de trei ori: </a:t>
            </a:r>
          </a:p>
          <a:p>
            <a:endParaRPr lang="en-US" dirty="0"/>
          </a:p>
        </p:txBody>
      </p:sp>
      <p:sp>
        <p:nvSpPr>
          <p:cNvPr id="9" name="Rounded Rectangular Callout 8"/>
          <p:cNvSpPr/>
          <p:nvPr/>
        </p:nvSpPr>
        <p:spPr>
          <a:xfrm>
            <a:off x="136016" y="3505200"/>
            <a:ext cx="1311784" cy="12954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rPr>
              <a:t> SE APLICA DE 3 ORI  </a:t>
            </a:r>
            <a:endParaRPr lang="en-US" sz="1600" b="1" dirty="0">
              <a:solidFill>
                <a:schemeClr val="tx1"/>
              </a:solidFill>
            </a:endParaRPr>
          </a:p>
        </p:txBody>
      </p:sp>
      <p:sp>
        <p:nvSpPr>
          <p:cNvPr id="7" name="TextBox 6"/>
          <p:cNvSpPr txBox="1"/>
          <p:nvPr/>
        </p:nvSpPr>
        <p:spPr>
          <a:xfrm>
            <a:off x="982442" y="1184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8" name="TextBox 7"/>
          <p:cNvSpPr txBox="1"/>
          <p:nvPr/>
        </p:nvSpPr>
        <p:spPr>
          <a:xfrm>
            <a:off x="191358" y="762138"/>
            <a:ext cx="220227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err="1" smtClean="0"/>
              <a:t>Regula</a:t>
            </a:r>
            <a:r>
              <a:rPr lang="en-US" sz="2400" dirty="0" smtClean="0"/>
              <a:t> </a:t>
            </a:r>
            <a:r>
              <a:rPr lang="en-US" sz="2400" dirty="0" err="1" smtClean="0"/>
              <a:t>sumei</a:t>
            </a:r>
            <a:r>
              <a:rPr lang="en-US" sz="2400" dirty="0" smtClean="0"/>
              <a:t> </a:t>
            </a:r>
            <a:endParaRPr lang="en-US" sz="2400" dirty="0"/>
          </a:p>
        </p:txBody>
      </p:sp>
    </p:spTree>
    <p:extLst>
      <p:ext uri="{BB962C8B-B14F-4D97-AF65-F5344CB8AC3E}">
        <p14:creationId xmlns:p14="http://schemas.microsoft.com/office/powerpoint/2010/main" val="2230494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1066800"/>
            <a:ext cx="8610600" cy="3682483"/>
          </a:xfrm>
          <a:prstGeom prst="rect">
            <a:avLst/>
          </a:prstGeom>
        </p:spPr>
        <p:txBody>
          <a:bodyPr wrap="square">
            <a:spAutoFit/>
          </a:bodyPr>
          <a:lstStyle/>
          <a:p>
            <a:pPr algn="just">
              <a:lnSpc>
                <a:spcPct val="150000"/>
              </a:lnSpc>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vi-VN" sz="2000" dirty="0">
                <a:latin typeface="Arial" panose="020B0604020202020204" pitchFamily="34" charset="0"/>
                <a:cs typeface="Arial" panose="020B0604020202020204" pitchFamily="34" charset="0"/>
              </a:rPr>
              <a:t>În cazul substanțelor periculoase cu proprietăți care pot conduce la </a:t>
            </a:r>
            <a:r>
              <a:rPr lang="vi-VN" sz="2000" b="1" dirty="0">
                <a:latin typeface="Arial" panose="020B0604020202020204" pitchFamily="34" charset="0"/>
                <a:cs typeface="Arial" panose="020B0604020202020204" pitchFamily="34" charset="0"/>
              </a:rPr>
              <a:t>mai multe clasificări,</a:t>
            </a:r>
            <a:r>
              <a:rPr lang="vi-VN" sz="2000" dirty="0">
                <a:latin typeface="Arial" panose="020B0604020202020204" pitchFamily="34" charset="0"/>
                <a:cs typeface="Arial" panose="020B0604020202020204" pitchFamily="34" charset="0"/>
              </a:rPr>
              <a:t> în </a:t>
            </a:r>
            <a:r>
              <a:rPr lang="vi-VN" sz="2000" dirty="0" smtClean="0">
                <a:latin typeface="Arial" panose="020B0604020202020204" pitchFamily="34" charset="0"/>
                <a:cs typeface="Arial" panose="020B0604020202020204" pitchFamily="34" charset="0"/>
              </a:rPr>
              <a:t>scopu</a:t>
            </a:r>
            <a:r>
              <a:rPr lang="en-US" sz="2000" dirty="0" smtClean="0">
                <a:latin typeface="Arial" panose="020B0604020202020204" pitchFamily="34" charset="0"/>
                <a:cs typeface="Arial" panose="020B0604020202020204" pitchFamily="34" charset="0"/>
              </a:rPr>
              <a:t>l</a:t>
            </a:r>
            <a:r>
              <a:rPr lang="ro-RO" sz="2000" dirty="0">
                <a:latin typeface="Arial" panose="020B0604020202020204" pitchFamily="34" charset="0"/>
                <a:cs typeface="Arial" panose="020B0604020202020204" pitchFamily="34" charset="0"/>
              </a:rPr>
              <a:t> </a:t>
            </a:r>
            <a:r>
              <a:rPr lang="ro-RO" sz="2000" dirty="0" smtClean="0">
                <a:latin typeface="Arial" panose="020B0604020202020204" pitchFamily="34" charset="0"/>
                <a:cs typeface="Arial" panose="020B0604020202020204" pitchFamily="34" charset="0"/>
              </a:rPr>
              <a:t>Legii </a:t>
            </a:r>
            <a:r>
              <a:rPr lang="en-US" sz="2000" dirty="0" smtClean="0">
                <a:latin typeface="Arial" panose="020B0604020202020204" pitchFamily="34" charset="0"/>
                <a:cs typeface="Arial" panose="020B0604020202020204" pitchFamily="34" charset="0"/>
              </a:rPr>
              <a:t>SEVESO III</a:t>
            </a:r>
            <a:r>
              <a:rPr lang="vi-VN" sz="2000" dirty="0" smtClean="0">
                <a:latin typeface="Arial" panose="020B0604020202020204" pitchFamily="34" charset="0"/>
                <a:cs typeface="Arial" panose="020B0604020202020204" pitchFamily="34" charset="0"/>
              </a:rPr>
              <a:t>, </a:t>
            </a:r>
            <a:r>
              <a:rPr lang="vi-VN" sz="2000" b="1" dirty="0">
                <a:solidFill>
                  <a:srgbClr val="FF0000"/>
                </a:solidFill>
                <a:latin typeface="Arial" panose="020B0604020202020204" pitchFamily="34" charset="0"/>
                <a:cs typeface="Arial" panose="020B0604020202020204" pitchFamily="34" charset="0"/>
              </a:rPr>
              <a:t>pentru încadrare se aplică cantitățile relevante </a:t>
            </a:r>
            <a:r>
              <a:rPr lang="vi-VN" sz="2000" b="1" dirty="0" smtClean="0">
                <a:solidFill>
                  <a:srgbClr val="FF0000"/>
                </a:solidFill>
                <a:latin typeface="Arial" panose="020B0604020202020204" pitchFamily="34" charset="0"/>
                <a:cs typeface="Arial" panose="020B0604020202020204" pitchFamily="34" charset="0"/>
              </a:rPr>
              <a:t>cele </a:t>
            </a:r>
            <a:r>
              <a:rPr lang="vi-VN" sz="2000" b="1" dirty="0">
                <a:solidFill>
                  <a:srgbClr val="FF0000"/>
                </a:solidFill>
                <a:latin typeface="Arial" panose="020B0604020202020204" pitchFamily="34" charset="0"/>
                <a:cs typeface="Arial" panose="020B0604020202020204" pitchFamily="34" charset="0"/>
              </a:rPr>
              <a:t>mai mici</a:t>
            </a:r>
            <a:r>
              <a:rPr lang="vi-VN" sz="2000"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vi-VN" sz="2000" dirty="0" smtClean="0">
                <a:latin typeface="Arial" panose="020B0604020202020204" pitchFamily="34" charset="0"/>
                <a:cs typeface="Arial" panose="020B0604020202020204" pitchFamily="34" charset="0"/>
              </a:rPr>
              <a:t>în </a:t>
            </a:r>
            <a:r>
              <a:rPr lang="vi-VN" sz="2000" dirty="0">
                <a:latin typeface="Arial" panose="020B0604020202020204" pitchFamily="34" charset="0"/>
                <a:cs typeface="Arial" panose="020B0604020202020204" pitchFamily="34" charset="0"/>
              </a:rPr>
              <a:t>vederea aplicării regulii </a:t>
            </a:r>
            <a:r>
              <a:rPr lang="en-US" sz="2000" dirty="0" err="1" smtClean="0">
                <a:latin typeface="Arial" panose="020B0604020202020204" pitchFamily="34" charset="0"/>
                <a:cs typeface="Arial" panose="020B0604020202020204" pitchFamily="34" charset="0"/>
              </a:rPr>
              <a:t>sumei</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trebuie utilizată cantitatea relevantă pentru încadrare cea mai redusă pentru fiecare grup </a:t>
            </a:r>
            <a:r>
              <a:rPr lang="vi-VN" sz="2000" dirty="0" smtClean="0">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e</a:t>
            </a:r>
            <a:r>
              <a:rPr lang="vi-VN" sz="2000" dirty="0" smtClean="0">
                <a:latin typeface="Arial" panose="020B0604020202020204" pitchFamily="34" charset="0"/>
                <a:cs typeface="Arial" panose="020B0604020202020204" pitchFamily="34" charset="0"/>
              </a:rPr>
              <a:t> categori</a:t>
            </a:r>
            <a:r>
              <a:rPr lang="en-US" sz="2000" dirty="0">
                <a:latin typeface="Arial" panose="020B0604020202020204" pitchFamily="34" charset="0"/>
                <a:cs typeface="Arial" panose="020B0604020202020204" pitchFamily="34" charset="0"/>
              </a:rPr>
              <a:t>e</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corespunzătoare clasificării </a:t>
            </a:r>
            <a:r>
              <a:rPr lang="en-US" sz="2000" dirty="0" smtClean="0">
                <a:latin typeface="Arial" panose="020B0604020202020204" pitchFamily="34" charset="0"/>
                <a:cs typeface="Arial" panose="020B0604020202020204" pitchFamily="34" charset="0"/>
              </a:rPr>
              <a:t>conform </a:t>
            </a:r>
            <a:r>
              <a:rPr lang="en-US" sz="2000" dirty="0" err="1" smtClean="0">
                <a:latin typeface="Arial" panose="020B0604020202020204" pitchFamily="34" charset="0"/>
                <a:cs typeface="Arial" panose="020B0604020202020204" pitchFamily="34" charset="0"/>
              </a:rPr>
              <a:t>regulei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sumei</a:t>
            </a:r>
            <a:r>
              <a:rPr lang="vi-VN"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1117600" y="12901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Tree>
    <p:extLst>
      <p:ext uri="{BB962C8B-B14F-4D97-AF65-F5344CB8AC3E}">
        <p14:creationId xmlns:p14="http://schemas.microsoft.com/office/powerpoint/2010/main" val="1557383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910" y="308557"/>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8" name="Rounded Rectangular Callout 7"/>
          <p:cNvSpPr/>
          <p:nvPr/>
        </p:nvSpPr>
        <p:spPr>
          <a:xfrm>
            <a:off x="97847" y="2895600"/>
            <a:ext cx="1720345" cy="1032747"/>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latin typeface="Arial" panose="020B0604020202020204" pitchFamily="34" charset="0"/>
                <a:cs typeface="Arial" panose="020B0604020202020204" pitchFamily="34" charset="0"/>
              </a:rPr>
              <a:t>fişele </a:t>
            </a:r>
            <a:r>
              <a:rPr lang="it-IT" sz="1600" b="1" dirty="0">
                <a:solidFill>
                  <a:schemeClr val="tx1"/>
                </a:solidFill>
                <a:latin typeface="Arial" panose="020B0604020202020204" pitchFamily="34" charset="0"/>
                <a:cs typeface="Arial" panose="020B0604020202020204" pitchFamily="34" charset="0"/>
              </a:rPr>
              <a:t>cu date de securitate</a:t>
            </a:r>
            <a:endParaRPr lang="en-US" sz="1600" b="1" dirty="0">
              <a:solidFill>
                <a:schemeClr val="tx1"/>
              </a:solidFill>
            </a:endParaRPr>
          </a:p>
        </p:txBody>
      </p:sp>
      <p:sp>
        <p:nvSpPr>
          <p:cNvPr id="4" name="Rectangle 3"/>
          <p:cNvSpPr/>
          <p:nvPr/>
        </p:nvSpPr>
        <p:spPr>
          <a:xfrm>
            <a:off x="1818193" y="736331"/>
            <a:ext cx="7325806" cy="5262979"/>
          </a:xfrm>
          <a:prstGeom prst="rect">
            <a:avLst/>
          </a:prstGeom>
        </p:spPr>
        <p:txBody>
          <a:bodyPr wrap="square">
            <a:spAutoFit/>
          </a:bodyPr>
          <a:lstStyle/>
          <a:p>
            <a:pPr marL="285750" indent="-285750" algn="just">
              <a:buFont typeface="Wingdings" pitchFamily="2" charset="2"/>
              <a:buChar char="§"/>
            </a:pPr>
            <a:r>
              <a:rPr lang="en-US" sz="1600" b="1" dirty="0">
                <a:latin typeface="Arial" panose="020B0604020202020204" pitchFamily="34" charset="0"/>
                <a:cs typeface="Arial" panose="020B0604020202020204" pitchFamily="34" charset="0"/>
              </a:rPr>
              <a:t>F</a:t>
            </a:r>
            <a:r>
              <a:rPr lang="ro-RO" sz="1600" b="1" dirty="0">
                <a:latin typeface="Arial" panose="020B0604020202020204" pitchFamily="34" charset="0"/>
                <a:cs typeface="Arial" panose="020B0604020202020204" pitchFamily="34" charset="0"/>
              </a:rPr>
              <a:t>DS</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un document </a:t>
            </a:r>
            <a:r>
              <a:rPr lang="en-US" sz="1600" dirty="0" err="1">
                <a:latin typeface="Arial" panose="020B0604020202020204" pitchFamily="34" charset="0"/>
                <a:cs typeface="Arial" panose="020B0604020202020204" pitchFamily="34" charset="0"/>
              </a:rPr>
              <a:t>acceptat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interna</a:t>
            </a:r>
            <a:r>
              <a:rPr lang="ro-RO"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ional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comunicarea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informa</a:t>
            </a:r>
            <a:r>
              <a:rPr lang="ro-RO"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iilor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privind</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pericolele</a:t>
            </a:r>
            <a:r>
              <a:rPr lang="en-US"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riscurile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a:t>
            </a:r>
            <a:r>
              <a:rPr lang="en-US" sz="1600" dirty="0">
                <a:latin typeface="Arial" panose="020B0604020202020204" pitchFamily="34" charset="0"/>
                <a:cs typeface="Arial" panose="020B0604020202020204" pitchFamily="34" charset="0"/>
              </a:rPr>
              <a:t> care le </a:t>
            </a:r>
            <a:r>
              <a:rPr lang="en-US" sz="1600" dirty="0" err="1">
                <a:latin typeface="Arial" panose="020B0604020202020204" pitchFamily="34" charset="0"/>
                <a:cs typeface="Arial" panose="020B0604020202020204" pitchFamily="34" charset="0"/>
              </a:rPr>
              <a:t>prezint</a:t>
            </a:r>
            <a:r>
              <a:rPr lang="ro-RO" sz="1600" dirty="0">
                <a:latin typeface="Arial" panose="020B0604020202020204" pitchFamily="34" charset="0"/>
                <a:cs typeface="Arial" panose="020B0604020202020204" pitchFamily="34" charset="0"/>
              </a:rPr>
              <a:t>ă</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substan</a:t>
            </a:r>
            <a:r>
              <a:rPr lang="ro-RO" sz="1600" dirty="0">
                <a:latin typeface="Arial" panose="020B0604020202020204" pitchFamily="34" charset="0"/>
                <a:cs typeface="Arial" panose="020B0604020202020204" pitchFamily="34" charset="0"/>
              </a:rPr>
              <a:t>ță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precum</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masurile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trebuie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luate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reducerea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eliminarea</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acestora</a:t>
            </a:r>
            <a:r>
              <a:rPr lang="ro-RO" sz="1600" dirty="0" smtClean="0">
                <a:latin typeface="Arial" panose="020B0604020202020204" pitchFamily="34" charset="0"/>
                <a:cs typeface="Arial" panose="020B0604020202020204" pitchFamily="34" charset="0"/>
              </a:rPr>
              <a:t>.</a:t>
            </a:r>
          </a:p>
          <a:p>
            <a:pPr algn="just"/>
            <a:endParaRPr lang="ro-RO" sz="1600" dirty="0" smtClean="0">
              <a:latin typeface="Arial" panose="020B0604020202020204" pitchFamily="34" charset="0"/>
              <a:cs typeface="Arial" panose="020B0604020202020204" pitchFamily="34" charset="0"/>
            </a:endParaRPr>
          </a:p>
          <a:p>
            <a:pPr marL="285750" indent="-285750" algn="just">
              <a:buFont typeface="Wingdings" pitchFamily="2" charset="2"/>
              <a:buChar char="§"/>
            </a:pPr>
            <a:r>
              <a:rPr lang="en-US" sz="1600" b="1" dirty="0">
                <a:latin typeface="Arial" panose="020B0604020202020204" pitchFamily="34" charset="0"/>
                <a:cs typeface="Arial" panose="020B0604020202020204" pitchFamily="34" charset="0"/>
              </a:rPr>
              <a:t>FDS </a:t>
            </a:r>
            <a:r>
              <a:rPr lang="en-US" sz="1600" dirty="0">
                <a:latin typeface="Arial" panose="020B0604020202020204" pitchFamily="34" charset="0"/>
                <a:cs typeface="Arial" panose="020B0604020202020204" pitchFamily="34" charset="0"/>
              </a:rPr>
              <a:t>ale </a:t>
            </a:r>
            <a:r>
              <a:rPr lang="en-US" sz="1600" dirty="0" err="1">
                <a:latin typeface="Arial" panose="020B0604020202020204" pitchFamily="34" charset="0"/>
                <a:cs typeface="Arial" panose="020B0604020202020204" pitchFamily="34" charset="0"/>
              </a:rPr>
              <a:t>substan</a:t>
            </a:r>
            <a:r>
              <a:rPr lang="ro-RO"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elor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amestecurilor</a:t>
            </a:r>
            <a:r>
              <a:rPr lang="en-US" sz="1600" dirty="0">
                <a:latin typeface="Arial" panose="020B0604020202020204" pitchFamily="34" charset="0"/>
                <a:cs typeface="Arial" panose="020B0604020202020204" pitchFamily="34" charset="0"/>
              </a:rPr>
              <a:t> care </a:t>
            </a:r>
            <a:r>
              <a:rPr lang="en-US" sz="1600" dirty="0" err="1">
                <a:latin typeface="Arial" panose="020B0604020202020204" pitchFamily="34" charset="0"/>
                <a:cs typeface="Arial" panose="020B0604020202020204" pitchFamily="34" charset="0"/>
              </a:rPr>
              <a:t>indeplinesc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criteriile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calsificare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periculoase</a:t>
            </a:r>
            <a:r>
              <a:rPr lang="en-US" sz="1600" dirty="0">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trebuie</a:t>
            </a:r>
            <a:r>
              <a:rPr lang="en-US" sz="1600" dirty="0">
                <a:solidFill>
                  <a:srgbClr val="FF0000"/>
                </a:solidFill>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s</a:t>
            </a:r>
            <a:r>
              <a:rPr lang="ro-RO" sz="1600" dirty="0" smtClean="0">
                <a:solidFill>
                  <a:srgbClr val="FF0000"/>
                </a:solidFill>
                <a:latin typeface="Arial" panose="020B0604020202020204" pitchFamily="34" charset="0"/>
                <a:cs typeface="Arial" panose="020B0604020202020204" pitchFamily="34" charset="0"/>
              </a:rPr>
              <a:t>ă</a:t>
            </a:r>
            <a:r>
              <a:rPr lang="en-US" sz="1600" dirty="0" smtClean="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fie </a:t>
            </a:r>
            <a:r>
              <a:rPr lang="en-US" sz="1600" dirty="0" err="1">
                <a:solidFill>
                  <a:srgbClr val="FF0000"/>
                </a:solidFill>
                <a:latin typeface="Arial" panose="020B0604020202020204" pitchFamily="34" charset="0"/>
                <a:cs typeface="Arial" panose="020B0604020202020204" pitchFamily="34" charset="0"/>
              </a:rPr>
              <a:t>actualizate</a:t>
            </a:r>
            <a:r>
              <a:rPr lang="en-US" sz="1600" dirty="0">
                <a:solidFill>
                  <a:srgbClr val="FF0000"/>
                </a:solidFill>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 în conformitate cu </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cerin</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ele</a:t>
            </a:r>
            <a:r>
              <a:rPr lang="en-US"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Regulamentul (CE) nr. 1272/2008;</a:t>
            </a:r>
            <a:endParaRPr lang="ro-RO" sz="1600" dirty="0">
              <a:latin typeface="Arial" panose="020B0604020202020204" pitchFamily="34" charset="0"/>
              <a:cs typeface="Arial" panose="020B0604020202020204" pitchFamily="34" charset="0"/>
            </a:endParaRPr>
          </a:p>
          <a:p>
            <a:pPr algn="just"/>
            <a:endParaRPr lang="ro-RO" sz="1600" dirty="0">
              <a:latin typeface="Arial" panose="020B0604020202020204" pitchFamily="34" charset="0"/>
              <a:cs typeface="Arial" panose="020B0604020202020204" pitchFamily="34" charset="0"/>
            </a:endParaRPr>
          </a:p>
          <a:p>
            <a:pPr marL="285750" indent="-285750" algn="just">
              <a:buFont typeface="Wingdings" pitchFamily="2" charset="2"/>
              <a:buChar char="§"/>
            </a:pPr>
            <a:r>
              <a:rPr lang="ro-RO" sz="1600" dirty="0" smtClean="0">
                <a:latin typeface="Arial" panose="020B0604020202020204" pitchFamily="34" charset="0"/>
                <a:cs typeface="Arial" panose="020B0604020202020204" pitchFamily="34" charset="0"/>
              </a:rPr>
              <a:t>s</a:t>
            </a:r>
            <a:r>
              <a:rPr lang="en-US" sz="1600" dirty="0" err="1" smtClean="0">
                <a:latin typeface="Arial" panose="020B0604020202020204" pitchFamily="34" charset="0"/>
                <a:cs typeface="Arial" panose="020B0604020202020204" pitchFamily="34" charset="0"/>
              </a:rPr>
              <a:t>unt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documentele</a:t>
            </a:r>
            <a:r>
              <a:rPr lang="en-US" sz="1600" dirty="0" smtClean="0">
                <a:latin typeface="Arial" panose="020B0604020202020204" pitchFamily="34" charset="0"/>
                <a:cs typeface="Arial" panose="020B0604020202020204" pitchFamily="34" charset="0"/>
              </a:rPr>
              <a:t> care </a:t>
            </a:r>
            <a:r>
              <a:rPr lang="en-US" sz="1600" dirty="0" err="1" smtClean="0">
                <a:latin typeface="Arial" panose="020B0604020202020204" pitchFamily="34" charset="0"/>
                <a:cs typeface="Arial" panose="020B0604020202020204" pitchFamily="34" charset="0"/>
              </a:rPr>
              <a:t>stau</a:t>
            </a:r>
            <a:r>
              <a:rPr lang="en-US" sz="1600" dirty="0" smtClean="0">
                <a:latin typeface="Arial" panose="020B0604020202020204" pitchFamily="34" charset="0"/>
                <a:cs typeface="Arial" panose="020B0604020202020204" pitchFamily="34" charset="0"/>
              </a:rPr>
              <a:t> la </a:t>
            </a:r>
            <a:r>
              <a:rPr lang="en-US" sz="1600" dirty="0" err="1" smtClean="0">
                <a:latin typeface="Arial" panose="020B0604020202020204" pitchFamily="34" charset="0"/>
                <a:cs typeface="Arial" panose="020B0604020202020204" pitchFamily="34" charset="0"/>
              </a:rPr>
              <a:t>baza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efectu</a:t>
            </a:r>
            <a:r>
              <a:rPr lang="ro-RO" sz="1600" dirty="0" smtClean="0">
                <a:latin typeface="Arial" panose="020B0604020202020204" pitchFamily="34" charset="0"/>
                <a:cs typeface="Arial" panose="020B0604020202020204" pitchFamily="34" charset="0"/>
              </a:rPr>
              <a:t>ă</a:t>
            </a:r>
            <a:r>
              <a:rPr lang="en-US" sz="1600" dirty="0" err="1" smtClean="0">
                <a:latin typeface="Arial" panose="020B0604020202020204" pitchFamily="34" charset="0"/>
                <a:cs typeface="Arial" panose="020B0604020202020204" pitchFamily="34" charset="0"/>
              </a:rPr>
              <a:t>rii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calculului</a:t>
            </a:r>
            <a:r>
              <a:rPr lang="en-US" sz="1600" dirty="0" smtClean="0">
                <a:latin typeface="Arial" panose="020B0604020202020204" pitchFamily="34" charset="0"/>
                <a:cs typeface="Arial" panose="020B0604020202020204" pitchFamily="34" charset="0"/>
              </a:rPr>
              <a:t> de </a:t>
            </a:r>
            <a:r>
              <a:rPr lang="ro-RO" sz="1600" dirty="0" err="1" smtClean="0">
                <a:latin typeface="Arial" panose="020B0604020202020204" pitchFamily="34" charset="0"/>
                <a:cs typeface="Arial" panose="020B0604020202020204" pitchFamily="34" charset="0"/>
              </a:rPr>
              <a:t>î</a:t>
            </a:r>
            <a:r>
              <a:rPr lang="en-US" sz="1600" dirty="0" err="1" smtClean="0">
                <a:latin typeface="Arial" panose="020B0604020202020204" pitchFamily="34" charset="0"/>
                <a:cs typeface="Arial" panose="020B0604020202020204" pitchFamily="34" charset="0"/>
              </a:rPr>
              <a:t>ncadrare</a:t>
            </a:r>
            <a:endParaRPr lang="ro-RO" sz="1600" dirty="0" smtClean="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marL="285750" indent="-285750" algn="just">
              <a:buFont typeface="Wingdings" pitchFamily="2" charset="2"/>
              <a:buChar char="§"/>
            </a:pPr>
            <a:r>
              <a:rPr lang="ro-RO" sz="1600" dirty="0" err="1">
                <a:latin typeface="Arial" panose="020B0604020202020204" pitchFamily="34" charset="0"/>
                <a:cs typeface="Arial" panose="020B0604020202020204" pitchFamily="34" charset="0"/>
              </a:rPr>
              <a:t>t</a:t>
            </a:r>
            <a:r>
              <a:rPr lang="en-US" sz="1600" dirty="0" err="1" smtClean="0">
                <a:latin typeface="Arial" panose="020B0604020202020204" pitchFamily="34" charset="0"/>
                <a:cs typeface="Arial" panose="020B0604020202020204" pitchFamily="34" charset="0"/>
              </a:rPr>
              <a:t>oate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substan</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ele</a:t>
            </a:r>
            <a:r>
              <a:rPr lang="en-US" sz="1600" dirty="0" smtClean="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ș</a:t>
            </a:r>
            <a:r>
              <a:rPr lang="en-US" sz="16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amestecurile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prezente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a:t>
            </a:r>
            <a:r>
              <a:rPr lang="en-US" sz="1600" dirty="0" smtClean="0">
                <a:latin typeface="Arial" panose="020B0604020202020204" pitchFamily="34" charset="0"/>
                <a:cs typeface="Arial" panose="020B0604020202020204" pitchFamily="34" charset="0"/>
              </a:rPr>
              <a:t> un </a:t>
            </a:r>
            <a:r>
              <a:rPr lang="en-US" sz="1600" dirty="0" err="1" smtClean="0">
                <a:latin typeface="Arial" panose="020B0604020202020204" pitchFamily="34" charset="0"/>
                <a:cs typeface="Arial" panose="020B0604020202020204" pitchFamily="34" charset="0"/>
              </a:rPr>
              <a:t>amplasament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trebuie</a:t>
            </a:r>
            <a:r>
              <a:rPr lang="en-US" sz="1600" dirty="0" smtClean="0">
                <a:latin typeface="Arial" panose="020B0604020202020204" pitchFamily="34" charset="0"/>
                <a:cs typeface="Arial" panose="020B0604020202020204" pitchFamily="34" charset="0"/>
              </a:rPr>
              <a:t> s</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fie </a:t>
            </a:r>
            <a:r>
              <a:rPr lang="ro-RO" sz="1600" dirty="0" err="1">
                <a:latin typeface="Arial" panose="020B0604020202020204" pitchFamily="34" charset="0"/>
                <a:cs typeface="Arial" panose="020B0604020202020204" pitchFamily="34" charset="0"/>
              </a:rPr>
              <a:t>î</a:t>
            </a:r>
            <a:r>
              <a:rPr lang="en-US" sz="1600" dirty="0" err="1" smtClean="0">
                <a:latin typeface="Arial" panose="020B0604020202020204" pitchFamily="34" charset="0"/>
                <a:cs typeface="Arial" panose="020B0604020202020204" pitchFamily="34" charset="0"/>
              </a:rPr>
              <a:t>nso</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ite</a:t>
            </a:r>
            <a:r>
              <a:rPr lang="en-US" sz="1600" dirty="0" smtClean="0">
                <a:latin typeface="Arial" panose="020B0604020202020204" pitchFamily="34" charset="0"/>
                <a:cs typeface="Arial" panose="020B0604020202020204" pitchFamily="34" charset="0"/>
              </a:rPr>
              <a:t> de FDS, </a:t>
            </a:r>
            <a:r>
              <a:rPr lang="en-US" sz="1600" dirty="0" err="1" smtClean="0">
                <a:latin typeface="Arial" panose="020B0604020202020204" pitchFamily="34" charset="0"/>
                <a:cs typeface="Arial" panose="020B0604020202020204" pitchFamily="34" charset="0"/>
              </a:rPr>
              <a:t>aceasta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fiind</a:t>
            </a:r>
            <a:r>
              <a:rPr lang="en-US" sz="1600" dirty="0" smtClean="0">
                <a:latin typeface="Arial" panose="020B0604020202020204" pitchFamily="34" charset="0"/>
                <a:cs typeface="Arial" panose="020B0604020202020204" pitchFamily="34" charset="0"/>
              </a:rPr>
              <a:t> “pa</a:t>
            </a:r>
            <a:r>
              <a:rPr lang="ro-RO" sz="1600" dirty="0" smtClean="0">
                <a:latin typeface="Arial" panose="020B0604020202020204" pitchFamily="34" charset="0"/>
                <a:cs typeface="Arial" panose="020B0604020202020204" pitchFamily="34" charset="0"/>
              </a:rPr>
              <a:t>ș</a:t>
            </a:r>
            <a:r>
              <a:rPr lang="en-US" sz="1600" dirty="0" err="1" smtClean="0">
                <a:latin typeface="Arial" panose="020B0604020202020204" pitchFamily="34" charset="0"/>
                <a:cs typeface="Arial" panose="020B0604020202020204" pitchFamily="34" charset="0"/>
              </a:rPr>
              <a:t>aportul</a:t>
            </a:r>
            <a:r>
              <a:rPr lang="en-US" sz="1600" dirty="0" smtClean="0">
                <a:latin typeface="Arial" panose="020B0604020202020204" pitchFamily="34" charset="0"/>
                <a:cs typeface="Arial" panose="020B0604020202020204" pitchFamily="34" charset="0"/>
              </a:rPr>
              <a:t>” care </a:t>
            </a:r>
            <a:r>
              <a:rPr lang="en-US" sz="1600" dirty="0" err="1" smtClean="0">
                <a:latin typeface="Arial" panose="020B0604020202020204" pitchFamily="34" charset="0"/>
                <a:cs typeface="Arial" panose="020B0604020202020204" pitchFamily="34" charset="0"/>
              </a:rPr>
              <a:t>trebuie</a:t>
            </a:r>
            <a:r>
              <a:rPr lang="en-US" sz="1600" dirty="0" smtClean="0">
                <a:latin typeface="Arial" panose="020B0604020202020204" pitchFamily="34" charset="0"/>
                <a:cs typeface="Arial" panose="020B0604020202020204" pitchFamily="34" charset="0"/>
              </a:rPr>
              <a:t> s</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î</a:t>
            </a:r>
            <a:r>
              <a:rPr lang="en-US" sz="1600" dirty="0" err="1" smtClean="0">
                <a:latin typeface="Arial" panose="020B0604020202020204" pitchFamily="34" charset="0"/>
                <a:cs typeface="Arial" panose="020B0604020202020204" pitchFamily="34" charset="0"/>
              </a:rPr>
              <a:t>nso</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easc</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orice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livrare</a:t>
            </a:r>
            <a:r>
              <a:rPr lang="en-US" sz="1600" dirty="0" smtClean="0">
                <a:latin typeface="Arial" panose="020B0604020202020204" pitchFamily="34" charset="0"/>
                <a:cs typeface="Arial" panose="020B0604020202020204" pitchFamily="34" charset="0"/>
              </a:rPr>
              <a:t> de </a:t>
            </a:r>
            <a:r>
              <a:rPr lang="en-US" sz="1600" dirty="0" err="1" smtClean="0">
                <a:latin typeface="Arial" panose="020B0604020202020204" pitchFamily="34" charset="0"/>
                <a:cs typeface="Arial" panose="020B0604020202020204" pitchFamily="34" charset="0"/>
              </a:rPr>
              <a:t>substan</a:t>
            </a:r>
            <a:r>
              <a:rPr lang="ro-RO" sz="1600" dirty="0" smtClean="0">
                <a:latin typeface="Arial" panose="020B0604020202020204" pitchFamily="34" charset="0"/>
                <a:cs typeface="Arial" panose="020B0604020202020204" pitchFamily="34" charset="0"/>
              </a:rPr>
              <a:t>ț</a:t>
            </a:r>
            <a:r>
              <a:rPr lang="en-US" sz="1600" dirty="0" smtClean="0">
                <a:latin typeface="Arial" panose="020B0604020202020204" pitchFamily="34" charset="0"/>
                <a:cs typeface="Arial" panose="020B0604020202020204" pitchFamily="34" charset="0"/>
              </a:rPr>
              <a:t>e </a:t>
            </a:r>
            <a:r>
              <a:rPr lang="ro-RO" sz="1600" dirty="0" err="1">
                <a:latin typeface="Arial" panose="020B0604020202020204" pitchFamily="34" charset="0"/>
                <a:cs typeface="Arial" panose="020B0604020202020204" pitchFamily="34" charset="0"/>
              </a:rPr>
              <a:t>ș</a:t>
            </a:r>
            <a:r>
              <a:rPr lang="en-US" sz="16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amestecuri</a:t>
            </a:r>
            <a:endParaRPr lang="ro-RO" sz="1600" dirty="0" smtClean="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marL="285750" indent="-285750" algn="just">
              <a:buFont typeface="Wingdings" pitchFamily="2" charset="2"/>
              <a:buChar char="§"/>
            </a:pPr>
            <a:r>
              <a:rPr lang="vi-VN" sz="1600" dirty="0" smtClean="0">
                <a:latin typeface="Arial" panose="020B0604020202020204" pitchFamily="34" charset="0"/>
                <a:cs typeface="Arial" panose="020B0604020202020204" pitchFamily="34" charset="0"/>
              </a:rPr>
              <a:t>până </a:t>
            </a:r>
            <a:r>
              <a:rPr lang="vi-VN" sz="1600" dirty="0">
                <a:latin typeface="Arial" panose="020B0604020202020204" pitchFamily="34" charset="0"/>
                <a:cs typeface="Arial" panose="020B0604020202020204" pitchFamily="34" charset="0"/>
              </a:rPr>
              <a:t>la 1 iunie 2015, în cazul în care substanţele sau amestecurile se clasifică şi se etichetează în conformitate cu Regulamentul (CE) nr. 1272/2008, clasificarea respectivă este indicată în fişa cu date de securitate, </a:t>
            </a:r>
            <a:r>
              <a:rPr lang="vi-VN" sz="1600" b="1" dirty="0">
                <a:latin typeface="Arial" panose="020B0604020202020204" pitchFamily="34" charset="0"/>
                <a:cs typeface="Arial" panose="020B0604020202020204" pitchFamily="34" charset="0"/>
              </a:rPr>
              <a:t>împreună cu clasificarea</a:t>
            </a:r>
            <a:r>
              <a:rPr lang="vi-VN" sz="1600" dirty="0">
                <a:latin typeface="Arial" panose="020B0604020202020204" pitchFamily="34" charset="0"/>
                <a:cs typeface="Arial" panose="020B0604020202020204" pitchFamily="34" charset="0"/>
              </a:rPr>
              <a:t> în conformitate cu Directiva 67/548/CEE şi cu Directiva 1999/45/CE pentru substanţe, amestecuri şi componenţii acestora.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844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7696200" cy="1754326"/>
          </a:xfrm>
          <a:prstGeom prst="rect">
            <a:avLst/>
          </a:prstGeom>
        </p:spPr>
        <p:txBody>
          <a:bodyPr wrap="square">
            <a:spAutoFit/>
          </a:bodyPr>
          <a:lstStyle/>
          <a:p>
            <a:pPr>
              <a:lnSpc>
                <a:spcPct val="150000"/>
              </a:lnSpc>
            </a:pPr>
            <a:r>
              <a:rPr lang="vi-VN" dirty="0" smtClean="0">
                <a:latin typeface="Arial" pitchFamily="34" charset="0"/>
                <a:cs typeface="Arial" pitchFamily="34" charset="0"/>
              </a:rPr>
              <a:t>Toxicitate acută</a:t>
            </a:r>
            <a:r>
              <a:rPr lang="ro-RO" dirty="0" smtClean="0">
                <a:latin typeface="Arial" pitchFamily="34" charset="0"/>
                <a:cs typeface="Arial" pitchFamily="34" charset="0"/>
              </a:rPr>
              <a:t> </a:t>
            </a:r>
            <a:r>
              <a:rPr lang="vi-VN" dirty="0" smtClean="0">
                <a:latin typeface="Arial" pitchFamily="34" charset="0"/>
                <a:cs typeface="Arial" pitchFamily="34" charset="0"/>
              </a:rPr>
              <a:t>este </a:t>
            </a:r>
            <a:r>
              <a:rPr lang="vi-VN" dirty="0">
                <a:latin typeface="Arial" pitchFamily="34" charset="0"/>
                <a:cs typeface="Arial" pitchFamily="34" charset="0"/>
              </a:rPr>
              <a:t>diferențiată în: </a:t>
            </a:r>
          </a:p>
          <a:p>
            <a:pPr>
              <a:lnSpc>
                <a:spcPct val="150000"/>
              </a:lnSpc>
            </a:pPr>
            <a:r>
              <a:rPr lang="vi-VN" dirty="0">
                <a:latin typeface="Arial" pitchFamily="34" charset="0"/>
                <a:cs typeface="Arial" pitchFamily="34" charset="0"/>
              </a:rPr>
              <a:t>— Toxicitate acută orală; </a:t>
            </a:r>
          </a:p>
          <a:p>
            <a:pPr>
              <a:lnSpc>
                <a:spcPct val="150000"/>
              </a:lnSpc>
            </a:pPr>
            <a:r>
              <a:rPr lang="vi-VN" dirty="0">
                <a:latin typeface="Arial" pitchFamily="34" charset="0"/>
                <a:cs typeface="Arial" pitchFamily="34" charset="0"/>
              </a:rPr>
              <a:t>— Toxicitate acută dermică; </a:t>
            </a:r>
          </a:p>
          <a:p>
            <a:pPr>
              <a:lnSpc>
                <a:spcPct val="150000"/>
              </a:lnSpc>
            </a:pPr>
            <a:r>
              <a:rPr lang="vi-VN" dirty="0">
                <a:latin typeface="Arial" pitchFamily="34" charset="0"/>
                <a:cs typeface="Arial" pitchFamily="34" charset="0"/>
              </a:rPr>
              <a:t>— Toxicitate acută prin inhalare. </a:t>
            </a:r>
            <a:endParaRPr lang="en-US" dirty="0">
              <a:latin typeface="Arial" pitchFamily="34" charset="0"/>
              <a:cs typeface="Arial" pitchFamily="34" charset="0"/>
            </a:endParaRPr>
          </a:p>
        </p:txBody>
      </p:sp>
      <p:sp>
        <p:nvSpPr>
          <p:cNvPr id="3" name="TextBox 2"/>
          <p:cNvSpPr txBox="1"/>
          <p:nvPr/>
        </p:nvSpPr>
        <p:spPr>
          <a:xfrm>
            <a:off x="609600" y="529212"/>
            <a:ext cx="6248400" cy="1015663"/>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sz="2000" b="1" dirty="0" err="1" smtClean="0">
                <a:latin typeface="Arial" panose="020B0604020202020204" pitchFamily="34" charset="0"/>
                <a:cs typeface="Arial" panose="020B0604020202020204" pitchFamily="34" charset="0"/>
              </a:rPr>
              <a:t>Pericole</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pentru</a:t>
            </a:r>
            <a:r>
              <a:rPr lang="en-US" sz="2000" b="1" dirty="0" smtClean="0">
                <a:latin typeface="Arial" panose="020B0604020202020204" pitchFamily="34" charset="0"/>
                <a:cs typeface="Arial" panose="020B0604020202020204" pitchFamily="34" charset="0"/>
              </a:rPr>
              <a:t> S</a:t>
            </a:r>
            <a:r>
              <a:rPr lang="ro-RO" sz="2000" b="1" dirty="0" smtClean="0">
                <a:latin typeface="Arial" panose="020B0604020202020204" pitchFamily="34" charset="0"/>
                <a:cs typeface="Arial" panose="020B0604020202020204" pitchFamily="34" charset="0"/>
              </a:rPr>
              <a:t>ă</a:t>
            </a:r>
            <a:r>
              <a:rPr lang="en-US" sz="2000" b="1" dirty="0" smtClean="0">
                <a:latin typeface="Arial" panose="020B0604020202020204" pitchFamily="34" charset="0"/>
                <a:cs typeface="Arial" panose="020B0604020202020204" pitchFamily="34" charset="0"/>
              </a:rPr>
              <a:t>n</a:t>
            </a:r>
            <a:r>
              <a:rPr lang="ro-RO" sz="2000" b="1" dirty="0" smtClean="0">
                <a:latin typeface="Arial" panose="020B0604020202020204" pitchFamily="34" charset="0"/>
                <a:cs typeface="Arial" panose="020B0604020202020204" pitchFamily="34" charset="0"/>
              </a:rPr>
              <a:t>ă</a:t>
            </a:r>
            <a:r>
              <a:rPr lang="en-US" sz="2000" b="1" dirty="0" err="1" smtClean="0">
                <a:latin typeface="Arial" panose="020B0604020202020204" pitchFamily="34" charset="0"/>
                <a:cs typeface="Arial" panose="020B0604020202020204" pitchFamily="34" charset="0"/>
              </a:rPr>
              <a:t>tate</a:t>
            </a:r>
            <a:r>
              <a:rPr lang="en-US" sz="2000" b="1" dirty="0" smtClean="0">
                <a:latin typeface="Arial" panose="020B0604020202020204" pitchFamily="34" charset="0"/>
                <a:cs typeface="Arial" panose="020B0604020202020204" pitchFamily="34" charset="0"/>
              </a:rPr>
              <a:t> “H”</a:t>
            </a:r>
          </a:p>
          <a:p>
            <a:pPr marL="342900" indent="-342900">
              <a:lnSpc>
                <a:spcPct val="150000"/>
              </a:lnSpc>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T</a:t>
            </a:r>
            <a:r>
              <a:rPr lang="vi-VN" sz="2000" b="1" dirty="0" smtClean="0">
                <a:latin typeface="Arial" panose="020B0604020202020204" pitchFamily="34" charset="0"/>
                <a:cs typeface="Arial" panose="020B0604020202020204" pitchFamily="34" charset="0"/>
              </a:rPr>
              <a:t>oxicitate acută</a:t>
            </a:r>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304800" y="3074630"/>
            <a:ext cx="8534400" cy="1754326"/>
          </a:xfrm>
          <a:prstGeom prst="rect">
            <a:avLst/>
          </a:prstGeom>
        </p:spPr>
        <p:txBody>
          <a:bodyPr wrap="square">
            <a:spAutoFit/>
          </a:bodyPr>
          <a:lstStyle/>
          <a:p>
            <a:pPr marL="285750" indent="-285750">
              <a:lnSpc>
                <a:spcPct val="150000"/>
              </a:lnSpc>
              <a:buFont typeface="Wingdings" pitchFamily="2" charset="2"/>
              <a:buChar char="Ø"/>
            </a:pPr>
            <a:r>
              <a:rPr lang="vi-VN" dirty="0" smtClean="0">
                <a:latin typeface="Arial" pitchFamily="34" charset="0"/>
                <a:cs typeface="Arial" pitchFamily="34" charset="0"/>
              </a:rPr>
              <a:t>Toxicitate </a:t>
            </a:r>
            <a:r>
              <a:rPr lang="vi-VN" dirty="0">
                <a:latin typeface="Arial" pitchFamily="34" charset="0"/>
                <a:cs typeface="Arial" pitchFamily="34" charset="0"/>
              </a:rPr>
              <a:t>acută (orală), toxicitate acută (dermică) și toxicitate acută (inhalare), categorie de pericol 1, 2 </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H300 </a:t>
            </a:r>
            <a:r>
              <a:rPr lang="en-US" b="1" dirty="0">
                <a:solidFill>
                  <a:srgbClr val="FF0000"/>
                </a:solidFill>
                <a:latin typeface="Arial" pitchFamily="34" charset="0"/>
                <a:cs typeface="Arial" pitchFamily="34" charset="0"/>
              </a:rPr>
              <a:t>+ H310 + H330 </a:t>
            </a:r>
          </a:p>
          <a:p>
            <a:pPr marL="285750" indent="-285750">
              <a:lnSpc>
                <a:spcPct val="150000"/>
              </a:lnSpc>
              <a:buFont typeface="Wingdings" pitchFamily="2" charset="2"/>
              <a:buChar char="Ø"/>
            </a:pPr>
            <a:r>
              <a:rPr lang="vi-VN" dirty="0" smtClean="0">
                <a:latin typeface="Arial" pitchFamily="34" charset="0"/>
                <a:cs typeface="Arial" pitchFamily="34" charset="0"/>
              </a:rPr>
              <a:t>Toxicitate </a:t>
            </a:r>
            <a:r>
              <a:rPr lang="vi-VN" dirty="0">
                <a:latin typeface="Arial" pitchFamily="34" charset="0"/>
                <a:cs typeface="Arial" pitchFamily="34" charset="0"/>
              </a:rPr>
              <a:t>acută (orală), toxicitate acută (dermică) și toxicitate acută (inhalare), categorie de pericol 3 </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H301 </a:t>
            </a:r>
            <a:r>
              <a:rPr lang="en-US" b="1" dirty="0">
                <a:solidFill>
                  <a:srgbClr val="FF0000"/>
                </a:solidFill>
                <a:latin typeface="Arial" pitchFamily="34" charset="0"/>
                <a:cs typeface="Arial" pitchFamily="34" charset="0"/>
              </a:rPr>
              <a:t>+ H311 + H331 </a:t>
            </a:r>
            <a:r>
              <a:rPr lang="en-US"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5" name="TextBox 4"/>
          <p:cNvSpPr txBox="1"/>
          <p:nvPr/>
        </p:nvSpPr>
        <p:spPr>
          <a:xfrm>
            <a:off x="1117600" y="12901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6" name="Rectangle 5"/>
          <p:cNvSpPr/>
          <p:nvPr/>
        </p:nvSpPr>
        <p:spPr>
          <a:xfrm>
            <a:off x="228600" y="4688175"/>
            <a:ext cx="8915399" cy="2169825"/>
          </a:xfrm>
          <a:prstGeom prst="rect">
            <a:avLst/>
          </a:prstGeom>
        </p:spPr>
        <p:txBody>
          <a:bodyPr wrap="square">
            <a:spAutoFit/>
          </a:bodyPr>
          <a:lstStyle/>
          <a:p>
            <a:pPr algn="just">
              <a:lnSpc>
                <a:spcPct val="150000"/>
              </a:lnSpc>
            </a:pPr>
            <a:r>
              <a:rPr lang="vi-VN" dirty="0" smtClean="0"/>
              <a:t>Substanțele </a:t>
            </a:r>
            <a:r>
              <a:rPr lang="vi-VN" dirty="0"/>
              <a:t>periculoase care se încadrează în Toxicitate acută, categoria 3 pe cale orală </a:t>
            </a:r>
            <a:r>
              <a:rPr lang="vi-VN" dirty="0">
                <a:solidFill>
                  <a:srgbClr val="FF0000"/>
                </a:solidFill>
              </a:rPr>
              <a:t>(H 301) </a:t>
            </a:r>
            <a:r>
              <a:rPr lang="vi-VN" dirty="0"/>
              <a:t>sunt înscrise la rubrica H2 TOXICITATE ACUTĂ, în cazul în care nici clasificarea de </a:t>
            </a:r>
            <a:r>
              <a:rPr lang="vi-VN" dirty="0">
                <a:solidFill>
                  <a:srgbClr val="FF0000"/>
                </a:solidFill>
              </a:rPr>
              <a:t>toxicitate acută prin inhalare</a:t>
            </a:r>
            <a:r>
              <a:rPr lang="vi-VN" dirty="0" smtClean="0">
                <a:solidFill>
                  <a:srgbClr val="FF0000"/>
                </a:solidFill>
              </a:rPr>
              <a:t>, nici clasificarea de toxicitate acută </a:t>
            </a:r>
            <a:r>
              <a:rPr lang="vi-VN" dirty="0">
                <a:solidFill>
                  <a:srgbClr val="FF0000"/>
                </a:solidFill>
              </a:rPr>
              <a:t>pe cale cutanată nu pot fi stabilite</a:t>
            </a:r>
            <a:r>
              <a:rPr lang="vi-VN" dirty="0"/>
              <a:t>, de exemplu din cauza lipsei de date concludente privind toxicitatea prin inhalare și pe cale cutanată. </a:t>
            </a:r>
            <a:endParaRPr lang="en-US" dirty="0"/>
          </a:p>
        </p:txBody>
      </p:sp>
    </p:spTree>
    <p:extLst>
      <p:ext uri="{BB962C8B-B14F-4D97-AF65-F5344CB8AC3E}">
        <p14:creationId xmlns:p14="http://schemas.microsoft.com/office/powerpoint/2010/main" val="1992905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6179165"/>
              </p:ext>
            </p:extLst>
          </p:nvPr>
        </p:nvGraphicFramePr>
        <p:xfrm>
          <a:off x="430315" y="1676400"/>
          <a:ext cx="8080170" cy="4717665"/>
        </p:xfrm>
        <a:graphic>
          <a:graphicData uri="http://schemas.openxmlformats.org/drawingml/2006/table">
            <a:tbl>
              <a:tblPr firstRow="1" bandRow="1">
                <a:tableStyleId>{5940675A-B579-460E-94D1-54222C63F5DA}</a:tableStyleId>
              </a:tblPr>
              <a:tblGrid>
                <a:gridCol w="2450753"/>
                <a:gridCol w="2610744"/>
                <a:gridCol w="3018673"/>
              </a:tblGrid>
              <a:tr h="898551">
                <a:tc>
                  <a:txBody>
                    <a:bodyPr/>
                    <a:lstStyle/>
                    <a:p>
                      <a:pPr algn="ctr"/>
                      <a:r>
                        <a:rPr lang="en-US" sz="2000" b="1" dirty="0" smtClean="0"/>
                        <a:t>Category 1</a:t>
                      </a:r>
                      <a:endParaRPr lang="en-US" sz="2000" b="1" dirty="0"/>
                    </a:p>
                  </a:txBody>
                  <a:tcPr marL="68580" marR="68580"/>
                </a:tc>
                <a:tc>
                  <a:txBody>
                    <a:bodyPr/>
                    <a:lstStyle/>
                    <a:p>
                      <a:pPr algn="ctr"/>
                      <a:r>
                        <a:rPr lang="en-US" sz="2000" b="1" dirty="0" smtClean="0"/>
                        <a:t>Category  2</a:t>
                      </a:r>
                      <a:endParaRPr lang="en-US" sz="2000" b="1" dirty="0"/>
                    </a:p>
                  </a:txBody>
                  <a:tcPr marL="68580" marR="68580"/>
                </a:tc>
                <a:tc>
                  <a:txBody>
                    <a:bodyPr/>
                    <a:lstStyle/>
                    <a:p>
                      <a:pPr algn="ctr"/>
                      <a:r>
                        <a:rPr lang="en-US" sz="2000" b="1" dirty="0" smtClean="0"/>
                        <a:t>Category  3</a:t>
                      </a:r>
                      <a:endParaRPr lang="en-US" sz="2000" b="1" dirty="0"/>
                    </a:p>
                  </a:txBody>
                  <a:tcPr marL="68580" marR="68580"/>
                </a:tc>
              </a:tr>
              <a:tr h="585864">
                <a:tc>
                  <a:txBody>
                    <a:bodyPr/>
                    <a:lstStyle/>
                    <a:p>
                      <a:pPr algn="ctr"/>
                      <a:r>
                        <a:rPr lang="en-US" sz="2000" b="1" dirty="0" smtClean="0"/>
                        <a:t>LD</a:t>
                      </a:r>
                      <a:r>
                        <a:rPr lang="en-US" sz="2000" b="1" baseline="-25000" dirty="0" smtClean="0"/>
                        <a:t>50</a:t>
                      </a:r>
                      <a:r>
                        <a:rPr lang="en-US" sz="2000" b="1" baseline="0" dirty="0" smtClean="0"/>
                        <a:t> &lt; 5 mg/kg</a:t>
                      </a:r>
                      <a:endParaRPr lang="en-US" sz="2000" b="1"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LD</a:t>
                      </a:r>
                      <a:r>
                        <a:rPr lang="en-US" sz="2000" b="1" baseline="-25000" dirty="0" smtClean="0"/>
                        <a:t>50</a:t>
                      </a:r>
                      <a:r>
                        <a:rPr lang="en-US" sz="2000" b="1" baseline="0" dirty="0" smtClean="0"/>
                        <a:t> &gt; 5 to </a:t>
                      </a:r>
                      <a:r>
                        <a:rPr lang="en-US" sz="2000" b="1" u="sng" baseline="0" dirty="0" smtClean="0"/>
                        <a:t>&lt;</a:t>
                      </a:r>
                      <a:r>
                        <a:rPr lang="en-US" sz="2000" b="1" baseline="0" dirty="0" smtClean="0"/>
                        <a:t> 50 mg/kg</a:t>
                      </a:r>
                      <a:endParaRPr lang="en-US" sz="2000" b="1" dirty="0" smtClean="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LD</a:t>
                      </a:r>
                      <a:r>
                        <a:rPr lang="en-US" sz="2000" b="1" baseline="-25000" dirty="0" smtClean="0"/>
                        <a:t>50</a:t>
                      </a:r>
                      <a:r>
                        <a:rPr lang="en-US" sz="2000" b="1" baseline="0" dirty="0" smtClean="0"/>
                        <a:t> &gt; 50 to </a:t>
                      </a:r>
                      <a:r>
                        <a:rPr lang="en-US" sz="2000" b="1" u="sng" baseline="0" dirty="0" smtClean="0"/>
                        <a:t>&lt;</a:t>
                      </a:r>
                      <a:r>
                        <a:rPr lang="en-US" sz="2000" b="1" baseline="0" dirty="0" smtClean="0"/>
                        <a:t> 300 mg/kg</a:t>
                      </a:r>
                      <a:endParaRPr lang="en-US" sz="20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marL="68580" marR="68580"/>
                </a:tc>
              </a:tr>
              <a:tr h="1559037">
                <a:tc>
                  <a:txBody>
                    <a:bodyPr/>
                    <a:lstStyle/>
                    <a:p>
                      <a:endParaRPr lang="en-US" sz="2000" dirty="0"/>
                    </a:p>
                  </a:txBody>
                  <a:tcPr marL="68580" marR="68580"/>
                </a:tc>
                <a:tc>
                  <a:txBody>
                    <a:bodyPr/>
                    <a:lstStyle/>
                    <a:p>
                      <a:endParaRPr lang="en-US" sz="2000" dirty="0"/>
                    </a:p>
                  </a:txBody>
                  <a:tcPr marL="68580" marR="68580"/>
                </a:tc>
                <a:tc>
                  <a:txBody>
                    <a:bodyPr/>
                    <a:lstStyle/>
                    <a:p>
                      <a:endParaRPr lang="en-US" sz="2000" dirty="0"/>
                    </a:p>
                  </a:txBody>
                  <a:tcPr marL="68580" marR="68580"/>
                </a:tc>
              </a:tr>
              <a:tr h="1559037">
                <a:tc>
                  <a:txBody>
                    <a:bodyPr/>
                    <a:lstStyle/>
                    <a:p>
                      <a:r>
                        <a:rPr lang="en-US" sz="2000" b="1" dirty="0" smtClean="0"/>
                        <a:t>PERICOL</a:t>
                      </a:r>
                    </a:p>
                    <a:p>
                      <a:r>
                        <a:rPr lang="en-US" sz="2000" b="1" dirty="0" smtClean="0">
                          <a:solidFill>
                            <a:srgbClr val="FF0000"/>
                          </a:solidFill>
                        </a:rPr>
                        <a:t>H300</a:t>
                      </a:r>
                    </a:p>
                    <a:p>
                      <a:r>
                        <a:rPr lang="en-US" sz="2000" b="1" dirty="0" smtClean="0"/>
                        <a:t>Mortal </a:t>
                      </a:r>
                      <a:r>
                        <a:rPr lang="en-US" sz="2000" b="1" dirty="0" err="1" smtClean="0"/>
                        <a:t>în</a:t>
                      </a:r>
                      <a:r>
                        <a:rPr lang="en-US" sz="2000" b="1" dirty="0" smtClean="0"/>
                        <a:t> </a:t>
                      </a:r>
                      <a:r>
                        <a:rPr lang="en-US" sz="2000" b="1" dirty="0" err="1" smtClean="0"/>
                        <a:t>caz</a:t>
                      </a:r>
                      <a:r>
                        <a:rPr lang="en-US" sz="2000" b="1" dirty="0" smtClean="0"/>
                        <a:t> de </a:t>
                      </a:r>
                      <a:r>
                        <a:rPr lang="en-US" sz="2000" b="1" dirty="0" err="1" smtClean="0"/>
                        <a:t>înghițire</a:t>
                      </a:r>
                      <a:r>
                        <a:rPr lang="en-US" sz="2000" b="1" dirty="0" smtClean="0"/>
                        <a:t> (H1)</a:t>
                      </a:r>
                      <a:endParaRPr lang="en-US" sz="2000" b="1" dirty="0"/>
                    </a:p>
                  </a:txBody>
                  <a:tcPr marL="68580" marR="68580"/>
                </a:tc>
                <a:tc>
                  <a:txBody>
                    <a:bodyPr/>
                    <a:lstStyle/>
                    <a:p>
                      <a:r>
                        <a:rPr lang="en-US" sz="2000" b="1" dirty="0" smtClean="0"/>
                        <a:t>PERICOL</a:t>
                      </a:r>
                    </a:p>
                    <a:p>
                      <a:r>
                        <a:rPr lang="en-US" sz="2000" b="1" dirty="0" smtClean="0">
                          <a:solidFill>
                            <a:srgbClr val="FF0000"/>
                          </a:solidFill>
                        </a:rPr>
                        <a:t>H300</a:t>
                      </a:r>
                    </a:p>
                    <a:p>
                      <a:r>
                        <a:rPr lang="en-US" sz="2000" b="1" dirty="0" smtClean="0"/>
                        <a:t>Mortal </a:t>
                      </a:r>
                      <a:r>
                        <a:rPr lang="en-US" sz="2000" b="1" dirty="0" err="1" smtClean="0"/>
                        <a:t>în</a:t>
                      </a:r>
                      <a:r>
                        <a:rPr lang="en-US" sz="2000" b="1" dirty="0" smtClean="0"/>
                        <a:t> </a:t>
                      </a:r>
                      <a:r>
                        <a:rPr lang="en-US" sz="2000" b="1" dirty="0" err="1" smtClean="0"/>
                        <a:t>caz</a:t>
                      </a:r>
                      <a:r>
                        <a:rPr lang="en-US" sz="2000" b="1" dirty="0" smtClean="0"/>
                        <a:t> de </a:t>
                      </a:r>
                      <a:r>
                        <a:rPr lang="en-US" sz="2000" b="1" dirty="0" err="1" smtClean="0"/>
                        <a:t>înghițire</a:t>
                      </a:r>
                      <a:r>
                        <a:rPr lang="en-US" sz="2000" b="1" dirty="0" smtClean="0"/>
                        <a:t>(H2)</a:t>
                      </a:r>
                      <a:endParaRPr lang="en-US" sz="2000" b="1" dirty="0"/>
                    </a:p>
                  </a:txBody>
                  <a:tcPr marL="68580" marR="68580"/>
                </a:tc>
                <a:tc>
                  <a:txBody>
                    <a:bodyPr/>
                    <a:lstStyle/>
                    <a:p>
                      <a:r>
                        <a:rPr lang="en-US" sz="2000" b="1" dirty="0" smtClean="0"/>
                        <a:t>PERICOL</a:t>
                      </a:r>
                    </a:p>
                    <a:p>
                      <a:r>
                        <a:rPr lang="en-US" sz="2000" b="1" dirty="0" smtClean="0">
                          <a:solidFill>
                            <a:srgbClr val="FF0000"/>
                          </a:solidFill>
                        </a:rPr>
                        <a:t>H301</a:t>
                      </a:r>
                    </a:p>
                    <a:p>
                      <a:r>
                        <a:rPr lang="en-US" sz="2000" b="1" dirty="0" smtClean="0"/>
                        <a:t>Toxic </a:t>
                      </a:r>
                      <a:r>
                        <a:rPr lang="en-US" sz="2000" b="1" dirty="0" err="1" smtClean="0"/>
                        <a:t>în</a:t>
                      </a:r>
                      <a:r>
                        <a:rPr lang="en-US" sz="2000" b="1" dirty="0" smtClean="0"/>
                        <a:t> </a:t>
                      </a:r>
                      <a:r>
                        <a:rPr lang="en-US" sz="2000" b="1" dirty="0" err="1" smtClean="0"/>
                        <a:t>caz</a:t>
                      </a:r>
                      <a:r>
                        <a:rPr lang="en-US" sz="2000" b="1" dirty="0" smtClean="0"/>
                        <a:t> de </a:t>
                      </a:r>
                      <a:r>
                        <a:rPr lang="en-US" sz="2000" b="1" dirty="0" err="1" smtClean="0"/>
                        <a:t>înghițire</a:t>
                      </a:r>
                      <a:r>
                        <a:rPr lang="en-US" sz="2000" b="1" dirty="0" smtClean="0"/>
                        <a:t>(H2)</a:t>
                      </a:r>
                      <a:endParaRPr lang="en-US" sz="2000" b="1" dirty="0"/>
                    </a:p>
                  </a:txBody>
                  <a:tcPr marL="68580" marR="68580"/>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145386"/>
            <a:ext cx="982075" cy="130943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02" y="3145386"/>
            <a:ext cx="982075" cy="13094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145386"/>
            <a:ext cx="982075" cy="1309433"/>
          </a:xfrm>
          <a:prstGeom prst="rect">
            <a:avLst/>
          </a:prstGeom>
        </p:spPr>
      </p:pic>
      <p:sp>
        <p:nvSpPr>
          <p:cNvPr id="7" name="TextBox 6"/>
          <p:cNvSpPr txBox="1"/>
          <p:nvPr/>
        </p:nvSpPr>
        <p:spPr>
          <a:xfrm>
            <a:off x="799802" y="685800"/>
            <a:ext cx="6739345" cy="584775"/>
          </a:xfrm>
          <a:prstGeom prst="rect">
            <a:avLst/>
          </a:prstGeom>
          <a:noFill/>
        </p:spPr>
        <p:txBody>
          <a:bodyPr wrap="none" rtlCol="0">
            <a:spAutoFit/>
          </a:bodyPr>
          <a:lstStyle/>
          <a:p>
            <a:r>
              <a:rPr lang="vi-VN" sz="3200" b="1" dirty="0"/>
              <a:t>Categorii de toxicitate acută orală</a:t>
            </a:r>
            <a:endParaRPr lang="en-US" sz="3200" b="1" dirty="0"/>
          </a:p>
        </p:txBody>
      </p:sp>
      <p:sp>
        <p:nvSpPr>
          <p:cNvPr id="8" name="TextBox 7"/>
          <p:cNvSpPr txBox="1"/>
          <p:nvPr/>
        </p:nvSpPr>
        <p:spPr>
          <a:xfrm>
            <a:off x="1117600" y="12901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Tree>
    <p:extLst>
      <p:ext uri="{BB962C8B-B14F-4D97-AF65-F5344CB8AC3E}">
        <p14:creationId xmlns:p14="http://schemas.microsoft.com/office/powerpoint/2010/main" val="782014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057400"/>
            <a:ext cx="8461488" cy="2031325"/>
          </a:xfrm>
          <a:prstGeom prst="rect">
            <a:avLst/>
          </a:prstGeom>
        </p:spPr>
        <p:txBody>
          <a:bodyPr wrap="square">
            <a:spAutoFit/>
          </a:bodyPr>
          <a:lstStyle/>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Clasa </a:t>
            </a:r>
            <a:r>
              <a:rPr lang="vi-VN" dirty="0">
                <a:latin typeface="Arial" panose="020B0604020202020204" pitchFamily="34" charset="0"/>
                <a:cs typeface="Arial" panose="020B0604020202020204" pitchFamily="34" charset="0"/>
              </a:rPr>
              <a:t>de pericol explozivi include produse </a:t>
            </a:r>
            <a:r>
              <a:rPr lang="vi-VN" dirty="0" smtClean="0">
                <a:latin typeface="Arial" panose="020B0604020202020204" pitchFamily="34" charset="0"/>
                <a:cs typeface="Arial" panose="020B0604020202020204" pitchFamily="34" charset="0"/>
              </a:rPr>
              <a:t>explozive</a:t>
            </a:r>
            <a:r>
              <a:rPr lang="ro-RO" dirty="0" smtClean="0">
                <a:latin typeface="Arial" panose="020B0604020202020204" pitchFamily="34" charset="0"/>
                <a:cs typeface="Arial" panose="020B0604020202020204" pitchFamily="34" charset="0"/>
              </a:rPr>
              <a:t>, asa cum sunt definite in </a:t>
            </a:r>
            <a:r>
              <a:rPr lang="en-US" dirty="0" err="1">
                <a:latin typeface="Arial" panose="020B0604020202020204" pitchFamily="34" charset="0"/>
                <a:cs typeface="Arial" panose="020B0604020202020204" pitchFamily="34" charset="0"/>
              </a:rPr>
              <a:t>secţiunea</a:t>
            </a:r>
            <a:r>
              <a:rPr lang="en-US" dirty="0">
                <a:latin typeface="Arial" panose="020B0604020202020204" pitchFamily="34" charset="0"/>
                <a:cs typeface="Arial" panose="020B0604020202020204" pitchFamily="34" charset="0"/>
              </a:rPr>
              <a:t> 2.1 din </a:t>
            </a:r>
            <a:r>
              <a:rPr lang="en-US" dirty="0" err="1">
                <a:latin typeface="Arial" panose="020B0604020202020204" pitchFamily="34" charset="0"/>
                <a:cs typeface="Arial" panose="020B0604020202020204" pitchFamily="34" charset="0"/>
              </a:rPr>
              <a:t>anexa</a:t>
            </a:r>
            <a:r>
              <a:rPr lang="en-US" dirty="0">
                <a:latin typeface="Arial" panose="020B0604020202020204" pitchFamily="34" charset="0"/>
                <a:cs typeface="Arial" panose="020B0604020202020204" pitchFamily="34" charset="0"/>
              </a:rPr>
              <a:t> I la </a:t>
            </a:r>
            <a:r>
              <a:rPr lang="en-US" dirty="0" err="1">
                <a:latin typeface="Arial" panose="020B0604020202020204" pitchFamily="34" charset="0"/>
                <a:cs typeface="Arial" panose="020B0604020202020204" pitchFamily="34" charset="0"/>
              </a:rPr>
              <a:t>Regulamentul</a:t>
            </a:r>
            <a:r>
              <a:rPr lang="en-US" dirty="0">
                <a:latin typeface="Arial" panose="020B0604020202020204" pitchFamily="34" charset="0"/>
                <a:cs typeface="Arial" panose="020B0604020202020204" pitchFamily="34" charset="0"/>
              </a:rPr>
              <a:t> (CE) </a:t>
            </a:r>
            <a:r>
              <a:rPr lang="en-US" dirty="0" err="1">
                <a:latin typeface="Arial" panose="020B0604020202020204" pitchFamily="34" charset="0"/>
                <a:cs typeface="Arial" panose="020B0604020202020204" pitchFamily="34" charset="0"/>
              </a:rPr>
              <a:t>nr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1.272/2008</a:t>
            </a:r>
            <a:endParaRPr lang="ro-RO"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În </a:t>
            </a:r>
            <a:r>
              <a:rPr lang="vi-VN" dirty="0">
                <a:latin typeface="Arial" panose="020B0604020202020204" pitchFamily="34" charset="0"/>
                <a:cs typeface="Arial" panose="020B0604020202020204" pitchFamily="34" charset="0"/>
              </a:rPr>
              <a:t>cazul în care </a:t>
            </a:r>
            <a:r>
              <a:rPr lang="vi-VN" dirty="0">
                <a:solidFill>
                  <a:srgbClr val="FF0000"/>
                </a:solidFill>
                <a:latin typeface="Arial" panose="020B0604020202020204" pitchFamily="34" charset="0"/>
                <a:cs typeface="Arial" panose="020B0604020202020204" pitchFamily="34" charset="0"/>
              </a:rPr>
              <a:t>cantitatea de substanță explozivă sau de amestec conținută în produs </a:t>
            </a:r>
            <a:r>
              <a:rPr lang="vi-VN" u="sng" dirty="0">
                <a:solidFill>
                  <a:srgbClr val="FF0000"/>
                </a:solidFill>
                <a:latin typeface="Arial" panose="020B0604020202020204" pitchFamily="34" charset="0"/>
                <a:cs typeface="Arial" panose="020B0604020202020204" pitchFamily="34" charset="0"/>
              </a:rPr>
              <a:t>este cunoscută,</a:t>
            </a:r>
            <a:r>
              <a:rPr lang="vi-VN" dirty="0">
                <a:solidFill>
                  <a:srgbClr val="FF0000"/>
                </a:solidFill>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această </a:t>
            </a:r>
            <a:r>
              <a:rPr lang="vi-VN" dirty="0">
                <a:latin typeface="Arial" panose="020B0604020202020204" pitchFamily="34" charset="0"/>
                <a:cs typeface="Arial" panose="020B0604020202020204" pitchFamily="34" charset="0"/>
              </a:rPr>
              <a:t>cantitate este luată în considerare </a:t>
            </a:r>
            <a:r>
              <a:rPr lang="ro-RO" dirty="0">
                <a:latin typeface="Arial" panose="020B0604020202020204" pitchFamily="34" charset="0"/>
                <a:cs typeface="Arial" panose="020B0604020202020204" pitchFamily="34" charset="0"/>
              </a:rPr>
              <a:t>pentru incadrarea sub SEVESO </a:t>
            </a:r>
            <a:endParaRPr lang="ro-RO"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În </a:t>
            </a:r>
            <a:r>
              <a:rPr lang="vi-VN" dirty="0">
                <a:latin typeface="Arial" panose="020B0604020202020204" pitchFamily="34" charset="0"/>
                <a:cs typeface="Arial" panose="020B0604020202020204" pitchFamily="34" charset="0"/>
              </a:rPr>
              <a:t>cazul în care </a:t>
            </a:r>
            <a:r>
              <a:rPr lang="vi-VN" dirty="0">
                <a:solidFill>
                  <a:srgbClr val="FF0000"/>
                </a:solidFill>
                <a:latin typeface="Arial" panose="020B0604020202020204" pitchFamily="34" charset="0"/>
                <a:cs typeface="Arial" panose="020B0604020202020204" pitchFamily="34" charset="0"/>
              </a:rPr>
              <a:t>cantitatea de substanță sau de amestec exploziv conținută în produs </a:t>
            </a:r>
            <a:r>
              <a:rPr lang="vi-VN" u="sng" dirty="0">
                <a:solidFill>
                  <a:srgbClr val="FF0000"/>
                </a:solidFill>
                <a:latin typeface="Arial" panose="020B0604020202020204" pitchFamily="34" charset="0"/>
                <a:cs typeface="Arial" panose="020B0604020202020204" pitchFamily="34" charset="0"/>
              </a:rPr>
              <a:t>nu este cunoscută</a:t>
            </a:r>
            <a:r>
              <a:rPr lang="vi-VN" dirty="0">
                <a:solidFill>
                  <a:srgbClr val="FF0000"/>
                </a:solidFill>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atunci,</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întreg </a:t>
            </a:r>
            <a:r>
              <a:rPr lang="vi-VN" dirty="0">
                <a:latin typeface="Arial" panose="020B0604020202020204" pitchFamily="34" charset="0"/>
                <a:cs typeface="Arial" panose="020B0604020202020204" pitchFamily="34" charset="0"/>
              </a:rPr>
              <a:t>produsul este considerat a fi exploziv </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473188" y="4495800"/>
            <a:ext cx="8382000" cy="1477328"/>
          </a:xfrm>
          <a:prstGeom prst="rect">
            <a:avLst/>
          </a:prstGeom>
        </p:spPr>
        <p:txBody>
          <a:bodyPr wrap="square">
            <a:spAutoFit/>
          </a:bodyPr>
          <a:lstStyle/>
          <a:p>
            <a:pPr algn="just"/>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vi-VN" dirty="0">
                <a:latin typeface="Arial" panose="020B0604020202020204" pitchFamily="34" charset="0"/>
                <a:cs typeface="Arial" panose="020B0604020202020204" pitchFamily="34" charset="0"/>
              </a:rPr>
              <a:t>În cazul în care explozivii din </a:t>
            </a:r>
            <a:r>
              <a:rPr lang="vi-VN" b="1" dirty="0">
                <a:solidFill>
                  <a:srgbClr val="FF0000"/>
                </a:solidFill>
                <a:latin typeface="Arial" panose="020B0604020202020204" pitchFamily="34" charset="0"/>
                <a:cs typeface="Arial" panose="020B0604020202020204" pitchFamily="34" charset="0"/>
              </a:rPr>
              <a:t>diviziunea 1.4 sunt neambalați sau reambalați, aceștia sunt incluși în categoria P1a,</a:t>
            </a:r>
            <a:r>
              <a:rPr lang="vi-VN" dirty="0">
                <a:latin typeface="Arial" panose="020B0604020202020204" pitchFamily="34" charset="0"/>
                <a:cs typeface="Arial" panose="020B0604020202020204" pitchFamily="34" charset="0"/>
              </a:rPr>
              <a:t> cu excepția cazului în care se arată că pericolele corespund încă diviziunii 1.4, în conformitate cu Regulamentul (CE) nr. 1272/2008. </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1066800" y="11885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381000" y="703234"/>
            <a:ext cx="3163045" cy="1015663"/>
          </a:xfrm>
          <a:prstGeom prst="rect">
            <a:avLst/>
          </a:prstGeom>
        </p:spPr>
        <p:txBody>
          <a:bodyPr wrap="none">
            <a:spAutoFit/>
          </a:bodyPr>
          <a:lstStyle/>
          <a:p>
            <a:pPr marL="342900" indent="-342900">
              <a:lnSpc>
                <a:spcPct val="150000"/>
              </a:lnSpc>
              <a:spcBef>
                <a:spcPct val="0"/>
              </a:spcBef>
              <a:buFont typeface="Wingdings" panose="05000000000000000000" pitchFamily="2" charset="2"/>
              <a:buChar char="v"/>
            </a:pPr>
            <a:r>
              <a:rPr lang="ro-RO" sz="2000" b="1" dirty="0" smtClean="0">
                <a:latin typeface="Arial" panose="020B0604020202020204" pitchFamily="34" charset="0"/>
                <a:cs typeface="Arial" panose="020B0604020202020204" pitchFamily="34" charset="0"/>
              </a:rPr>
              <a:t>P</a:t>
            </a:r>
            <a:r>
              <a:rPr lang="en-US" sz="2000" b="1" dirty="0" err="1" smtClean="0">
                <a:latin typeface="Arial" panose="020B0604020202020204" pitchFamily="34" charset="0"/>
                <a:cs typeface="Arial" panose="020B0604020202020204" pitchFamily="34" charset="0"/>
              </a:rPr>
              <a:t>ericol</a:t>
            </a:r>
            <a:r>
              <a:rPr lang="ro-RO" sz="2000" b="1" dirty="0" smtClean="0">
                <a:latin typeface="Arial" panose="020B0604020202020204" pitchFamily="34" charset="0"/>
                <a:cs typeface="Arial" panose="020B0604020202020204" pitchFamily="34" charset="0"/>
              </a:rPr>
              <a:t>e</a:t>
            </a:r>
            <a:r>
              <a:rPr lang="en-US" sz="2000" b="1" dirty="0" smtClean="0">
                <a:latin typeface="Arial" panose="020B0604020202020204" pitchFamily="34" charset="0"/>
                <a:cs typeface="Arial" panose="020B0604020202020204" pitchFamily="34" charset="0"/>
              </a:rPr>
              <a:t> </a:t>
            </a:r>
            <a:r>
              <a:rPr lang="ro-RO" sz="2000" b="1" dirty="0" smtClean="0">
                <a:latin typeface="Arial" panose="020B0604020202020204" pitchFamily="34" charset="0"/>
                <a:cs typeface="Arial" panose="020B0604020202020204" pitchFamily="34" charset="0"/>
              </a:rPr>
              <a:t>fizice </a:t>
            </a:r>
            <a:r>
              <a:rPr lang="en-US" sz="2000" b="1" dirty="0" smtClean="0">
                <a:latin typeface="Arial" panose="020B0604020202020204" pitchFamily="34" charset="0"/>
                <a:cs typeface="Arial" panose="020B0604020202020204" pitchFamily="34" charset="0"/>
              </a:rPr>
              <a:t>“P”</a:t>
            </a:r>
          </a:p>
          <a:p>
            <a:pPr marL="342900" indent="-342900">
              <a:lnSpc>
                <a:spcPct val="150000"/>
              </a:lnSpc>
              <a:spcBef>
                <a:spcPct val="0"/>
              </a:spcBef>
              <a:buFont typeface="Wingdings" panose="05000000000000000000" pitchFamily="2" charset="2"/>
              <a:buChar char="§"/>
            </a:pPr>
            <a:r>
              <a:rPr lang="ro-RO"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a:t>
            </a:r>
            <a:r>
              <a:rPr lang="en-US" sz="2000" b="1" dirty="0" err="1" smtClean="0">
                <a:latin typeface="Arial" panose="020B0604020202020204" pitchFamily="34" charset="0"/>
                <a:cs typeface="Arial" panose="020B0604020202020204" pitchFamily="34" charset="0"/>
              </a:rPr>
              <a:t>xplozivi</a:t>
            </a:r>
            <a:r>
              <a:rPr lang="ro-RO" sz="2000" b="1" dirty="0" smtClean="0">
                <a:latin typeface="Arial" panose="020B0604020202020204" pitchFamily="34" charset="0"/>
                <a:cs typeface="Arial" panose="020B0604020202020204" pitchFamily="34" charset="0"/>
              </a:rPr>
              <a:t> (P1a, P1b)</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421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0" y="-152400"/>
            <a:ext cx="8915400" cy="762000"/>
          </a:xfrm>
          <a:prstGeom prst="rect">
            <a:avLst/>
          </a:prstGeom>
        </p:spPr>
        <p:txBody>
          <a:bodyPr vert="horz" lIns="91440" tIns="45720" rIns="91440" bIns="45720" rtlCol="0" anchor="ctr">
            <a:noAutofit/>
          </a:bodyPr>
          <a:lstStyle>
            <a:defPPr>
              <a:defRPr lang="en-US"/>
            </a:defPPr>
            <a:lvl1pPr indent="0" algn="ctr">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sz="2000" dirty="0" err="1" smtClean="0"/>
              <a:t>Elemente</a:t>
            </a:r>
            <a:r>
              <a:rPr lang="en-US" sz="2000" dirty="0" smtClean="0"/>
              <a:t> </a:t>
            </a:r>
            <a:r>
              <a:rPr lang="en-US" sz="2000" dirty="0"/>
              <a:t>de </a:t>
            </a:r>
            <a:r>
              <a:rPr lang="en-US" sz="2000" dirty="0" err="1"/>
              <a:t>clasificare</a:t>
            </a:r>
            <a:r>
              <a:rPr lang="en-US" sz="2000" dirty="0"/>
              <a:t>  EXPLOZIVI - Nota 8 </a:t>
            </a:r>
          </a:p>
        </p:txBody>
      </p:sp>
      <p:graphicFrame>
        <p:nvGraphicFramePr>
          <p:cNvPr id="8" name="Table 7"/>
          <p:cNvGraphicFramePr>
            <a:graphicFrameLocks noGrp="1"/>
          </p:cNvGraphicFramePr>
          <p:nvPr>
            <p:extLst>
              <p:ext uri="{D42A27DB-BD31-4B8C-83A1-F6EECF244321}">
                <p14:modId xmlns:p14="http://schemas.microsoft.com/office/powerpoint/2010/main" val="863482821"/>
              </p:ext>
            </p:extLst>
          </p:nvPr>
        </p:nvGraphicFramePr>
        <p:xfrm>
          <a:off x="63500" y="457200"/>
          <a:ext cx="9046151" cy="6492240"/>
        </p:xfrm>
        <a:graphic>
          <a:graphicData uri="http://schemas.openxmlformats.org/drawingml/2006/table">
            <a:tbl>
              <a:tblPr firstRow="1" bandRow="1">
                <a:tableStyleId>{5C22544A-7EE6-4342-B048-85BDC9FD1C3A}</a:tableStyleId>
              </a:tblPr>
              <a:tblGrid>
                <a:gridCol w="657630"/>
                <a:gridCol w="1441728"/>
                <a:gridCol w="6946793"/>
              </a:tblGrid>
              <a:tr h="304800">
                <a:tc>
                  <a:txBody>
                    <a:bodyPr/>
                    <a:lstStyle/>
                    <a:p>
                      <a:r>
                        <a:rPr lang="en-US" sz="1300" dirty="0" err="1" smtClean="0">
                          <a:latin typeface="Arial" panose="020B0604020202020204" pitchFamily="34" charset="0"/>
                          <a:cs typeface="Arial" panose="020B0604020202020204" pitchFamily="34" charset="0"/>
                        </a:rPr>
                        <a:t>Clasif</a:t>
                      </a:r>
                      <a:endParaRPr lang="en-US" sz="1300" dirty="0">
                        <a:latin typeface="Arial" panose="020B0604020202020204" pitchFamily="34" charset="0"/>
                        <a:cs typeface="Arial" panose="020B0604020202020204" pitchFamily="34" charset="0"/>
                      </a:endParaRPr>
                    </a:p>
                  </a:txBody>
                  <a:tcPr/>
                </a:tc>
                <a:tc>
                  <a:txBody>
                    <a:bodyPr/>
                    <a:lstStyle/>
                    <a:p>
                      <a:r>
                        <a:rPr lang="vi-VN" sz="1300" b="0" i="0" u="none" strike="noStrike" kern="1200" baseline="0" dirty="0" smtClean="0">
                          <a:solidFill>
                            <a:schemeClr val="lt1"/>
                          </a:solidFill>
                          <a:latin typeface="Arial" panose="020B0604020202020204" pitchFamily="34" charset="0"/>
                          <a:ea typeface="+mn-ea"/>
                          <a:cs typeface="Arial" panose="020B0604020202020204" pitchFamily="34" charset="0"/>
                        </a:rPr>
                        <a:t>Frază de pericol</a:t>
                      </a:r>
                      <a:endParaRPr lang="en-US" sz="1300" dirty="0">
                        <a:latin typeface="Arial" panose="020B0604020202020204" pitchFamily="34" charset="0"/>
                        <a:cs typeface="Arial" panose="020B0604020202020204" pitchFamily="34" charset="0"/>
                      </a:endParaRPr>
                    </a:p>
                  </a:txBody>
                  <a:tcPr/>
                </a:tc>
                <a:tc>
                  <a:txBody>
                    <a:bodyPr/>
                    <a:lstStyle/>
                    <a:p>
                      <a:r>
                        <a:rPr lang="en-US" sz="1300" dirty="0" err="1" smtClean="0">
                          <a:latin typeface="Arial" panose="020B0604020202020204" pitchFamily="34" charset="0"/>
                          <a:cs typeface="Arial" panose="020B0604020202020204" pitchFamily="34" charset="0"/>
                        </a:rPr>
                        <a:t>Criterii</a:t>
                      </a:r>
                      <a:r>
                        <a:rPr lang="en-US" sz="1300" dirty="0" smtClean="0">
                          <a:latin typeface="Arial" panose="020B0604020202020204" pitchFamily="34" charset="0"/>
                          <a:cs typeface="Arial" panose="020B0604020202020204" pitchFamily="34" charset="0"/>
                        </a:rPr>
                        <a:t> de </a:t>
                      </a:r>
                      <a:r>
                        <a:rPr lang="en-US" sz="1300" dirty="0" err="1" smtClean="0">
                          <a:latin typeface="Arial" panose="020B0604020202020204" pitchFamily="34" charset="0"/>
                          <a:cs typeface="Arial" panose="020B0604020202020204" pitchFamily="34" charset="0"/>
                        </a:rPr>
                        <a:t>clasificare</a:t>
                      </a:r>
                      <a:r>
                        <a:rPr lang="en-US" sz="1300" dirty="0" smtClean="0">
                          <a:latin typeface="Arial" panose="020B0604020202020204" pitchFamily="34" charset="0"/>
                          <a:cs typeface="Arial" panose="020B0604020202020204" pitchFamily="34" charset="0"/>
                        </a:rPr>
                        <a:t> </a:t>
                      </a:r>
                      <a:endParaRPr lang="en-US" sz="1300" dirty="0">
                        <a:latin typeface="Arial" panose="020B0604020202020204" pitchFamily="34" charset="0"/>
                        <a:cs typeface="Arial" panose="020B0604020202020204" pitchFamily="34" charset="0"/>
                      </a:endParaRPr>
                    </a:p>
                  </a:txBody>
                  <a:tcPr/>
                </a:tc>
              </a:tr>
              <a:tr h="673274">
                <a:tc>
                  <a:txBody>
                    <a:bodyPr/>
                    <a:lstStyle/>
                    <a:p>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instabil</a:t>
                      </a:r>
                      <a:endParaRPr lang="en-US" sz="12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H200</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instabil</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Substanţele, amestecurile şi articolele din această clasă se clasifică ca fiind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explozive instabile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Metodele de testare sunt descrise în Recomandările ONU privind transportul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mărfurilor periculoase,</a:t>
                      </a:r>
                      <a:endParaRPr lang="en-US" sz="1300" dirty="0">
                        <a:latin typeface="Arial" panose="020B0604020202020204" pitchFamily="34" charset="0"/>
                        <a:cs typeface="Arial" panose="020B0604020202020204" pitchFamily="34" charset="0"/>
                      </a:endParaRPr>
                    </a:p>
                  </a:txBody>
                  <a:tcPr/>
                </a:tc>
              </a:tr>
              <a:tr h="673274">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1.1</a:t>
                      </a:r>
                      <a:endParaRPr lang="en-US" sz="13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H201</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de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explozie în masă</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amestecuri şi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pericol de explozie în masă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(o explozie în</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masă este o explozie care afectează practic instantaneu aproape întreaga cantitate prezentă);</a:t>
                      </a:r>
                      <a:endParaRPr lang="en-US" sz="1300" dirty="0">
                        <a:latin typeface="Arial" panose="020B0604020202020204" pitchFamily="34" charset="0"/>
                        <a:cs typeface="Arial" panose="020B0604020202020204" pitchFamily="34" charset="0"/>
                      </a:endParaRPr>
                    </a:p>
                  </a:txBody>
                  <a:tcPr/>
                </a:tc>
              </a:tr>
              <a:tr h="673274">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1.2</a:t>
                      </a:r>
                      <a:endParaRPr lang="en-US" sz="13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H202</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grav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amestecuri şi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pericol de proiectare</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 dar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nu prezintă</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şi pericol de explozie în masă;</a:t>
                      </a:r>
                      <a:endParaRPr lang="en-US" sz="1300" dirty="0">
                        <a:solidFill>
                          <a:srgbClr val="FF0000"/>
                        </a:solidFill>
                        <a:latin typeface="Arial" panose="020B0604020202020204" pitchFamily="34" charset="0"/>
                        <a:cs typeface="Arial" panose="020B0604020202020204" pitchFamily="34" charset="0"/>
                      </a:endParaRPr>
                    </a:p>
                  </a:txBody>
                  <a:tcPr/>
                </a:tc>
              </a:tr>
              <a:tr h="1256778">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1.3</a:t>
                      </a:r>
                      <a:endParaRPr lang="en-US" sz="13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H203</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detonare</a:t>
                      </a:r>
                      <a:endPar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endParaRPr lang="en-US" sz="1300" dirty="0">
                        <a:latin typeface="Arial" panose="020B0604020202020204" pitchFamily="34" charset="0"/>
                        <a:cs typeface="Arial" panose="020B0604020202020204" pitchFamily="34" charset="0"/>
                      </a:endParaRPr>
                    </a:p>
                  </a:txBody>
                  <a:tcPr/>
                </a:tc>
                <a:tc>
                  <a:txBody>
                    <a:bodyPr/>
                    <a:lstStyle/>
                    <a:p>
                      <a:pPr algn="just"/>
                      <a:r>
                        <a:rPr lang="it-IT"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amestecuri şi articole care </a:t>
                      </a:r>
                      <a:r>
                        <a:rPr lang="it-IT"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pericol de incendiu şi fie pericol de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explozie mică, fie pericol de proiectare,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fie ambele, dar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nu prezintă şi pericol de explozie în masă:</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(i) a căror combustie dă naştere la o căldură radiantă considerabilă; sau</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(ii) care ard una după alta, producând efecte de explozie mică sau de proiectare, sau ambele;</a:t>
                      </a:r>
                      <a:endParaRPr lang="en-US" sz="1300" dirty="0">
                        <a:latin typeface="Arial" panose="020B0604020202020204" pitchFamily="34" charset="0"/>
                        <a:cs typeface="Arial" panose="020B0604020202020204" pitchFamily="34" charset="0"/>
                      </a:endParaRPr>
                    </a:p>
                  </a:txBody>
                  <a:tcPr/>
                </a:tc>
              </a:tr>
              <a:tr h="1256778">
                <a:tc>
                  <a:txBody>
                    <a:bodyPr/>
                    <a:lstStyle/>
                    <a:p>
                      <a:r>
                        <a:rPr lang="en-US" sz="1300" b="1" i="0" u="none" strike="noStrike" kern="1200" baseline="0" dirty="0" err="1" smtClean="0">
                          <a:solidFill>
                            <a:srgbClr val="FF0000"/>
                          </a:solidFill>
                          <a:latin typeface="Arial" panose="020B0604020202020204" pitchFamily="34" charset="0"/>
                          <a:ea typeface="+mn-ea"/>
                          <a:cs typeface="Arial" panose="020B0604020202020204" pitchFamily="34" charset="0"/>
                        </a:rPr>
                        <a:t>Diviziunea</a:t>
                      </a:r>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 1.4</a:t>
                      </a:r>
                      <a:endParaRPr lang="en-US" sz="1300" b="1" dirty="0">
                        <a:solidFill>
                          <a:srgbClr val="FF0000"/>
                        </a:solidFill>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H204</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Diviziunea 1.4 Substanţe, amestecuri şi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nu prezintă niciun pericol semnificativ</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 Substanţe, amestecuri sau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doar un pericol redus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în cazul în care a fost iniţial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un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Efectele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sunt</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mare parte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limitate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la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ambalaj</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şi</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nu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este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aşteptat</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nicio</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pt-BR" sz="1300" b="0" i="0" u="none" strike="noStrike" kern="1200" baseline="0" dirty="0" smtClean="0">
                          <a:solidFill>
                            <a:schemeClr val="dk1"/>
                          </a:solidFill>
                          <a:latin typeface="Arial" panose="020B0604020202020204" pitchFamily="34" charset="0"/>
                          <a:ea typeface="+mn-ea"/>
                          <a:cs typeface="Arial" panose="020B0604020202020204" pitchFamily="34" charset="0"/>
                        </a:rPr>
                        <a:t>de fragmente de o dimensiune sau o gamă apreciabilă. Un incendiu extern nu poate provoca o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explozie care să afecteze practic instantaneu aproape întreg conţinutul ambalajului;</a:t>
                      </a:r>
                      <a:endParaRPr lang="en-US" sz="1300" dirty="0">
                        <a:latin typeface="Arial" panose="020B0604020202020204" pitchFamily="34" charset="0"/>
                        <a:cs typeface="Arial" panose="020B0604020202020204" pitchFamily="34" charset="0"/>
                      </a:endParaRPr>
                    </a:p>
                  </a:txBody>
                  <a:tcPr/>
                </a:tc>
              </a:tr>
              <a:tr h="867775">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Diviziunea</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1.5</a:t>
                      </a: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H205</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explozie în masă în caz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sau amestecuri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foarte insensibile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care prezintă pericol de explozie în masă:</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 Substanţe şi amestecuri care prezintă pericol de explozie în masă, dar sunt atât de insensibile,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încât este puţin probabil să se iniţieze sau să se treacă de la ardere la detonare, în condiţii normale;</a:t>
                      </a:r>
                      <a:endParaRPr lang="en-US" sz="1300" dirty="0">
                        <a:latin typeface="Arial" panose="020B0604020202020204" pitchFamily="34" charset="0"/>
                        <a:cs typeface="Arial" panose="020B0604020202020204" pitchFamily="34" charset="0"/>
                      </a:endParaRPr>
                    </a:p>
                  </a:txBody>
                  <a:tcPr/>
                </a:tc>
              </a:tr>
              <a:tr h="673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Diviziunea</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1.6</a:t>
                      </a:r>
                      <a:endParaRPr lang="en-US" sz="1300" dirty="0" smtClean="0">
                        <a:latin typeface="Arial" panose="020B0604020202020204" pitchFamily="34" charset="0"/>
                        <a:cs typeface="Arial" panose="020B0604020202020204" pitchFamily="34" charset="0"/>
                      </a:endParaRPr>
                    </a:p>
                  </a:txBody>
                  <a:tcPr/>
                </a:tc>
                <a:tc>
                  <a:txBody>
                    <a:bodyPr/>
                    <a:lstStyle/>
                    <a:p>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Nicio frază de 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Articole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extrem de insensibile,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care nu prezintă pericol de explozie în masă:</a:t>
                      </a:r>
                    </a:p>
                    <a:p>
                      <a:pPr algn="just"/>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Articole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care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conţin</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exclusiv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substanţe</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sau</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amestecuri</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detonatoare</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extrem</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insensibile</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şi</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care </a:t>
                      </a:r>
                      <a:r>
                        <a:rPr lang="it-IT" sz="1300" b="0" i="0" u="none" strike="noStrike" kern="1200" baseline="0" dirty="0" smtClean="0">
                          <a:solidFill>
                            <a:schemeClr val="dk1"/>
                          </a:solidFill>
                          <a:latin typeface="Arial" panose="020B0604020202020204" pitchFamily="34" charset="0"/>
                          <a:ea typeface="+mn-ea"/>
                          <a:cs typeface="Arial" panose="020B0604020202020204" pitchFamily="34" charset="0"/>
                        </a:rPr>
                        <a:t>demonstrează o probabilitate neglijabilă a iniţierii sau a propagării accidentale.</a:t>
                      </a:r>
                      <a:endParaRPr lang="en-US" sz="13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847383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8610600" cy="3016210"/>
          </a:xfrm>
          <a:prstGeom prst="rect">
            <a:avLst/>
          </a:prstGeom>
        </p:spPr>
        <p:txBody>
          <a:bodyPr wrap="square">
            <a:spAutoFit/>
          </a:bodyPr>
          <a:lstStyle/>
          <a:p>
            <a:pPr marL="285750" indent="-285750" algn="just">
              <a:spcBef>
                <a:spcPts val="600"/>
              </a:spcBef>
              <a:buFont typeface="Wingdings" panose="05000000000000000000" pitchFamily="2" charset="2"/>
              <a:buChar char="Ø"/>
            </a:pPr>
            <a:r>
              <a:rPr lang="vi-VN" dirty="0" smtClean="0">
                <a:solidFill>
                  <a:srgbClr val="FF0000"/>
                </a:solidFill>
              </a:rPr>
              <a:t>11.1</a:t>
            </a:r>
            <a:r>
              <a:rPr lang="vi-VN" dirty="0" smtClean="0"/>
              <a:t>.</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Categoaria</a:t>
            </a:r>
            <a:r>
              <a:rPr lang="en-US" dirty="0" smtClean="0">
                <a:latin typeface="Arial" panose="020B0604020202020204" pitchFamily="34" charset="0"/>
                <a:cs typeface="Arial" panose="020B0604020202020204" pitchFamily="34" charset="0"/>
              </a:rPr>
              <a:t> P3a)</a:t>
            </a:r>
            <a:r>
              <a:rPr lang="vi-VN" dirty="0" smtClean="0">
                <a:latin typeface="Arial" panose="020B0604020202020204" pitchFamily="34" charset="0"/>
                <a:cs typeface="Arial" panose="020B0604020202020204" pitchFamily="34" charset="0"/>
              </a:rPr>
              <a:t> </a:t>
            </a:r>
            <a:r>
              <a:rPr lang="vi-VN" dirty="0"/>
              <a:t>Aerosolii inflamabili se clasifică în conformitate cu Directiva 75/324/CEE a Consiliului din 20 mai 1975 privind apropierea legislațiilor statelor membre referitoare la generatoarele de aerosoli </a:t>
            </a:r>
            <a:r>
              <a:rPr lang="vi-VN" dirty="0" smtClean="0"/>
              <a:t> </a:t>
            </a:r>
            <a:r>
              <a:rPr lang="vi-VN" dirty="0"/>
              <a:t>(„Directiva referitoare la generatoarele de aerosoli”). </a:t>
            </a:r>
            <a:r>
              <a:rPr lang="vi-VN" dirty="0">
                <a:solidFill>
                  <a:srgbClr val="FF0000"/>
                </a:solidFill>
              </a:rPr>
              <a:t>Aerosolii „extrem de inflamabili” și „inflamabili” din Directiva 75/324/CEE corespund aerosolilor inflamabili din categoria 1 sau, respectiv, 2 din Regulamentul (CE) nr. 1272/2008. </a:t>
            </a:r>
            <a:endParaRPr lang="ro-RO" dirty="0" smtClean="0">
              <a:solidFill>
                <a:srgbClr val="FF0000"/>
              </a:solidFill>
            </a:endParaRPr>
          </a:p>
          <a:p>
            <a:pPr algn="just">
              <a:spcBef>
                <a:spcPts val="600"/>
              </a:spcBef>
            </a:pPr>
            <a:endParaRPr lang="vi-VN" dirty="0">
              <a:solidFill>
                <a:srgbClr val="FF0000"/>
              </a:solidFill>
            </a:endParaRPr>
          </a:p>
          <a:p>
            <a:pPr marL="285750" indent="-285750" algn="just">
              <a:spcBef>
                <a:spcPts val="600"/>
              </a:spcBef>
              <a:buFont typeface="Wingdings" panose="05000000000000000000" pitchFamily="2" charset="2"/>
              <a:buChar char="Ø"/>
            </a:pPr>
            <a:r>
              <a:rPr lang="vi-VN" dirty="0">
                <a:solidFill>
                  <a:srgbClr val="FF0000"/>
                </a:solidFill>
              </a:rPr>
              <a:t>11.2</a:t>
            </a:r>
            <a:r>
              <a:rPr lang="vi-VN" dirty="0"/>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Categoria</a:t>
            </a:r>
            <a:r>
              <a:rPr lang="en-US" dirty="0" smtClean="0">
                <a:latin typeface="Arial" panose="020B0604020202020204" pitchFamily="34" charset="0"/>
                <a:cs typeface="Arial" panose="020B0604020202020204" pitchFamily="34" charset="0"/>
              </a:rPr>
              <a:t> P3b) </a:t>
            </a:r>
            <a:r>
              <a:rPr lang="vi-VN" dirty="0" smtClean="0"/>
              <a:t>Pentru </a:t>
            </a:r>
            <a:r>
              <a:rPr lang="vi-VN" dirty="0"/>
              <a:t>a utiliza această categorie, trebuie să se dovedească prin documentație că generatorul de aerosoli </a:t>
            </a:r>
            <a:r>
              <a:rPr lang="vi-VN" dirty="0">
                <a:solidFill>
                  <a:srgbClr val="FF0000"/>
                </a:solidFill>
              </a:rPr>
              <a:t>nu conține gaze inflamabile din categoria 1 sau 2 și nici lichide inflamabile din categoria 1.</a:t>
            </a:r>
            <a:endParaRPr lang="en-US" dirty="0">
              <a:solidFill>
                <a:srgbClr val="FF0000"/>
              </a:solidFill>
            </a:endParaRPr>
          </a:p>
        </p:txBody>
      </p:sp>
      <p:sp>
        <p:nvSpPr>
          <p:cNvPr id="3" name="Rectangle 2"/>
          <p:cNvSpPr/>
          <p:nvPr/>
        </p:nvSpPr>
        <p:spPr>
          <a:xfrm>
            <a:off x="381001" y="4419600"/>
            <a:ext cx="8458200" cy="1569660"/>
          </a:xfrm>
          <a:prstGeom prst="rect">
            <a:avLst/>
          </a:prstGeom>
        </p:spPr>
        <p:txBody>
          <a:bodyPr wrap="square">
            <a:spAutoFit/>
          </a:bodyPr>
          <a:lstStyle/>
          <a:p>
            <a:pPr algn="just"/>
            <a:r>
              <a:rPr lang="en-US" sz="1600" b="1" dirty="0" err="1" smtClean="0">
                <a:latin typeface="Arial" panose="020B0604020202020204" pitchFamily="34" charset="0"/>
                <a:cs typeface="Arial" panose="020B0604020202020204" pitchFamily="34" charset="0"/>
              </a:rPr>
              <a:t>Defini</a:t>
            </a:r>
            <a:r>
              <a:rPr lang="ro-RO" sz="1600" b="1" dirty="0" smtClean="0">
                <a:latin typeface="Arial" panose="020B0604020202020204" pitchFamily="34" charset="0"/>
                <a:cs typeface="Arial" panose="020B0604020202020204" pitchFamily="34" charset="0"/>
              </a:rPr>
              <a:t>ț</a:t>
            </a:r>
            <a:r>
              <a:rPr lang="en-US" sz="1600" b="1" dirty="0" err="1" smtClean="0">
                <a:latin typeface="Arial" panose="020B0604020202020204" pitchFamily="34" charset="0"/>
                <a:cs typeface="Arial" panose="020B0604020202020204" pitchFamily="34" charset="0"/>
              </a:rPr>
              <a:t>ie</a:t>
            </a:r>
            <a:r>
              <a:rPr lang="en-US" sz="1600" b="1" dirty="0" smtClean="0">
                <a:latin typeface="Arial" panose="020B0604020202020204" pitchFamily="34" charset="0"/>
                <a:cs typeface="Arial" panose="020B0604020202020204" pitchFamily="34" charset="0"/>
              </a:rPr>
              <a:t> CLP </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Aerosoli</a:t>
            </a:r>
            <a:r>
              <a:rPr lang="vi-VN" sz="1600" dirty="0">
                <a:latin typeface="Arial" panose="020B0604020202020204" pitchFamily="34" charset="0"/>
                <a:cs typeface="Arial" panose="020B0604020202020204" pitchFamily="34" charset="0"/>
              </a:rPr>
              <a:t>, adică pulverizatori de aerosoli, înseamnă orice recipient nereîncărcabil confecţionat din metal, </a:t>
            </a:r>
            <a:r>
              <a:rPr lang="vi-VN" sz="1600" dirty="0" smtClean="0">
                <a:latin typeface="Arial" panose="020B0604020202020204" pitchFamily="34" charset="0"/>
                <a:cs typeface="Arial" panose="020B0604020202020204" pitchFamily="34" charset="0"/>
              </a:rPr>
              <a:t>sticlă</a:t>
            </a:r>
            <a:r>
              <a:rPr lang="en-US"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sau</a:t>
            </a:r>
            <a:r>
              <a:rPr lang="fr-FR" sz="1600" dirty="0" smtClean="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material</a:t>
            </a:r>
            <a:r>
              <a:rPr lang="fr-FR" sz="1600" dirty="0">
                <a:latin typeface="Arial" panose="020B0604020202020204" pitchFamily="34" charset="0"/>
                <a:cs typeface="Arial" panose="020B0604020202020204" pitchFamily="34" charset="0"/>
              </a:rPr>
              <a:t> plastic </a:t>
            </a:r>
            <a:r>
              <a:rPr lang="fr-FR" sz="1600" dirty="0" err="1">
                <a:latin typeface="Arial" panose="020B0604020202020204" pitchFamily="34" charset="0"/>
                <a:cs typeface="Arial" panose="020B0604020202020204" pitchFamily="34" charset="0"/>
              </a:rPr>
              <a:t>şi</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conţinând</a:t>
            </a:r>
            <a:r>
              <a:rPr lang="fr-FR" sz="1600" dirty="0">
                <a:latin typeface="Arial" panose="020B0604020202020204" pitchFamily="34" charset="0"/>
                <a:cs typeface="Arial" panose="020B0604020202020204" pitchFamily="34" charset="0"/>
              </a:rPr>
              <a:t> un gaz </a:t>
            </a:r>
            <a:r>
              <a:rPr lang="fr-FR" sz="1600" dirty="0" err="1">
                <a:latin typeface="Arial" panose="020B0604020202020204" pitchFamily="34" charset="0"/>
                <a:cs typeface="Arial" panose="020B0604020202020204" pitchFamily="34" charset="0"/>
              </a:rPr>
              <a:t>sub</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presiune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lichefiat</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sau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dizolvat</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sub</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presiune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sau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fără</a:t>
            </a:r>
            <a:r>
              <a:rPr lang="fr-FR" sz="1600" dirty="0">
                <a:latin typeface="Arial" panose="020B0604020202020204" pitchFamily="34" charset="0"/>
                <a:cs typeface="Arial" panose="020B0604020202020204" pitchFamily="34" charset="0"/>
              </a:rPr>
              <a:t> un </a:t>
            </a:r>
            <a:r>
              <a:rPr lang="fr-FR" sz="1600" dirty="0" err="1" smtClean="0">
                <a:latin typeface="Arial" panose="020B0604020202020204" pitchFamily="34" charset="0"/>
                <a:cs typeface="Arial" panose="020B0604020202020204" pitchFamily="34" charset="0"/>
              </a:rPr>
              <a:t>lichid</a:t>
            </a:r>
            <a:r>
              <a:rPr lang="fr-FR"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o </a:t>
            </a:r>
            <a:r>
              <a:rPr lang="vi-VN" sz="1600" dirty="0">
                <a:latin typeface="Arial" panose="020B0604020202020204" pitchFamily="34" charset="0"/>
                <a:cs typeface="Arial" panose="020B0604020202020204" pitchFamily="34" charset="0"/>
              </a:rPr>
              <a:t>pastă sau o pulbere, prevăzut cu un dispozitiv de emisie care permite conţinutului să fie ejectat ca </a:t>
            </a:r>
            <a:r>
              <a:rPr lang="vi-VN" sz="1600" dirty="0" smtClean="0">
                <a:latin typeface="Arial" panose="020B0604020202020204" pitchFamily="34" charset="0"/>
                <a:cs typeface="Arial" panose="020B0604020202020204" pitchFamily="34" charset="0"/>
              </a:rPr>
              <a:t>particule</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solide </a:t>
            </a:r>
            <a:r>
              <a:rPr lang="vi-VN" sz="1600" dirty="0">
                <a:latin typeface="Arial" panose="020B0604020202020204" pitchFamily="34" charset="0"/>
                <a:cs typeface="Arial" panose="020B0604020202020204" pitchFamily="34" charset="0"/>
              </a:rPr>
              <a:t>sau lichide în suspensie într-un gaz, ca spumă, pastă sau pulbere ori în stare lichidă sau gazoasă.</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381000" y="697468"/>
            <a:ext cx="3730508" cy="400110"/>
          </a:xfrm>
          <a:prstGeom prst="rect">
            <a:avLst/>
          </a:prstGeom>
        </p:spPr>
        <p:txBody>
          <a:bodyPr wrap="none">
            <a:spAutoFit/>
          </a:bodyPr>
          <a:lstStyle/>
          <a:p>
            <a:pPr marL="342900" indent="-342900">
              <a:spcBef>
                <a:spcPct val="0"/>
              </a:spcBef>
              <a:buFont typeface="Wingdings" panose="05000000000000000000" pitchFamily="2" charset="2"/>
              <a:buChar char="§"/>
            </a:pPr>
            <a:r>
              <a:rPr lang="en-US" sz="2000" b="1" dirty="0" err="1" smtClean="0">
                <a:latin typeface="Arial" panose="020B0604020202020204" pitchFamily="34" charset="0"/>
                <a:cs typeface="Arial" panose="020B0604020202020204" pitchFamily="34" charset="0"/>
              </a:rPr>
              <a:t>Aerosoli</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inflamabili</a:t>
            </a:r>
            <a:r>
              <a:rPr lang="en-US" sz="2000" b="1" dirty="0">
                <a:latin typeface="Arial" panose="020B0604020202020204" pitchFamily="34" charset="0"/>
                <a:cs typeface="Arial" panose="020B0604020202020204" pitchFamily="34" charset="0"/>
              </a:rPr>
              <a:t> </a:t>
            </a:r>
            <a:r>
              <a:rPr lang="ro-RO" sz="2000" b="1" dirty="0" smtClean="0">
                <a:latin typeface="Arial" panose="020B0604020202020204" pitchFamily="34" charset="0"/>
                <a:cs typeface="Arial" panose="020B0604020202020204" pitchFamily="34" charset="0"/>
              </a:rPr>
              <a:t>(P3a)</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936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5124355"/>
              </p:ext>
            </p:extLst>
          </p:nvPr>
        </p:nvGraphicFramePr>
        <p:xfrm>
          <a:off x="3733800" y="3944898"/>
          <a:ext cx="5151120" cy="1554480"/>
        </p:xfrm>
        <a:graphic>
          <a:graphicData uri="http://schemas.openxmlformats.org/drawingml/2006/table">
            <a:tbl>
              <a:tblPr firstRow="1" bandRow="1">
                <a:tableStyleId>{5C22544A-7EE6-4342-B048-85BDC9FD1C3A}</a:tableStyleId>
              </a:tblPr>
              <a:tblGrid>
                <a:gridCol w="1741841"/>
                <a:gridCol w="1741841"/>
                <a:gridCol w="1667438"/>
              </a:tblGrid>
              <a:tr h="323541">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2</a:t>
                      </a:r>
                      <a:endParaRPr lang="en-US" dirty="0"/>
                    </a:p>
                  </a:txBody>
                  <a:tcPr/>
                </a:tc>
              </a:tr>
              <a:tr h="1051510">
                <a:tc>
                  <a:txBody>
                    <a:bodyPr/>
                    <a:lstStyle/>
                    <a:p>
                      <a:r>
                        <a:rPr lang="en-US" dirty="0" err="1" smtClean="0"/>
                        <a:t>Fraza</a:t>
                      </a:r>
                      <a:r>
                        <a:rPr lang="en-US" dirty="0" smtClean="0"/>
                        <a:t> de </a:t>
                      </a:r>
                      <a:r>
                        <a:rPr lang="en-US" dirty="0" err="1" smtClean="0"/>
                        <a:t>pericol</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kern="1200" baseline="0" dirty="0" smtClean="0">
                          <a:solidFill>
                            <a:schemeClr val="dk1"/>
                          </a:solidFill>
                          <a:latin typeface="+mn-lt"/>
                          <a:ea typeface="+mn-ea"/>
                          <a:cs typeface="+mn-cs"/>
                        </a:rPr>
                        <a:t>H222: Aerosol extrem de inflamabil (P3a)</a:t>
                      </a:r>
                      <a:endParaRPr lang="en-US" dirty="0" smtClean="0"/>
                    </a:p>
                    <a:p>
                      <a:endParaRPr lang="en-US" dirty="0"/>
                    </a:p>
                  </a:txBody>
                  <a:tcPr/>
                </a:tc>
                <a:tc>
                  <a:txBody>
                    <a:bodyPr/>
                    <a:lstStyle/>
                    <a:p>
                      <a:r>
                        <a:rPr lang="en-US" sz="1800" b="0" i="0" u="none" strike="noStrike" kern="1200" baseline="0" dirty="0" smtClean="0">
                          <a:solidFill>
                            <a:schemeClr val="dk1"/>
                          </a:solidFill>
                          <a:latin typeface="+mn-lt"/>
                          <a:ea typeface="+mn-ea"/>
                          <a:cs typeface="+mn-cs"/>
                        </a:rPr>
                        <a:t>H223: Aerosol </a:t>
                      </a:r>
                      <a:r>
                        <a:rPr lang="en-US" sz="1800" b="0" i="0" u="none" strike="noStrike" kern="1200" baseline="0" dirty="0" err="1" smtClean="0">
                          <a:solidFill>
                            <a:schemeClr val="dk1"/>
                          </a:solidFill>
                          <a:latin typeface="+mn-lt"/>
                          <a:ea typeface="+mn-ea"/>
                          <a:cs typeface="+mn-cs"/>
                        </a:rPr>
                        <a:t>inflamabil</a:t>
                      </a:r>
                      <a:r>
                        <a:rPr lang="en-US" sz="1800" b="0" i="0" u="none" strike="noStrike" kern="1200" baseline="0" dirty="0" smtClean="0">
                          <a:solidFill>
                            <a:schemeClr val="dk1"/>
                          </a:solidFill>
                          <a:latin typeface="+mn-lt"/>
                          <a:ea typeface="+mn-ea"/>
                          <a:cs typeface="+mn-cs"/>
                        </a:rPr>
                        <a:t> (P3a)</a:t>
                      </a:r>
                      <a:endParaRPr lang="en-US" dirty="0"/>
                    </a:p>
                  </a:txBody>
                  <a:tcPr/>
                </a:tc>
              </a:tr>
            </a:tbl>
          </a:graphicData>
        </a:graphic>
      </p:graphicFrame>
      <p:sp>
        <p:nvSpPr>
          <p:cNvPr id="6" name="Rectangle 5"/>
          <p:cNvSpPr/>
          <p:nvPr/>
        </p:nvSpPr>
        <p:spPr>
          <a:xfrm>
            <a:off x="364230" y="318509"/>
            <a:ext cx="8627370" cy="341632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err="1">
                <a:latin typeface="Arial" panose="020B0604020202020204" pitchFamily="34" charset="0"/>
                <a:cs typeface="Arial" panose="020B0604020202020204" pitchFamily="34" charset="0"/>
              </a:rPr>
              <a:t>Aerosolii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trebuie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consideraţi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clasificare</a:t>
            </a:r>
            <a:r>
              <a:rPr lang="en-US" dirty="0">
                <a:latin typeface="Arial" panose="020B0604020202020204" pitchFamily="34" charset="0"/>
                <a:cs typeface="Arial" panose="020B0604020202020204" pitchFamily="34" charset="0"/>
              </a:rPr>
              <a:t> ca </a:t>
            </a:r>
            <a:r>
              <a:rPr lang="en-US" dirty="0" err="1">
                <a:latin typeface="Arial" panose="020B0604020202020204" pitchFamily="34" charset="0"/>
                <a:cs typeface="Arial" panose="020B0604020202020204" pitchFamily="34" charset="0"/>
              </a:rPr>
              <a:t>fiind</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inflamabili</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cazul</a:t>
            </a:r>
            <a:r>
              <a:rPr lang="en-US"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în</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care </a:t>
            </a:r>
            <a:r>
              <a:rPr lang="en-US" b="1" dirty="0" err="1" smtClean="0">
                <a:latin typeface="Arial" panose="020B0604020202020204" pitchFamily="34" charset="0"/>
                <a:cs typeface="Arial" panose="020B0604020202020204" pitchFamily="34" charset="0"/>
              </a:rPr>
              <a:t>conţin</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componenţi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clasificaţi</a:t>
            </a:r>
            <a:r>
              <a:rPr lang="en-US" b="1" dirty="0">
                <a:latin typeface="Arial" panose="020B0604020202020204" pitchFamily="34" charset="0"/>
                <a:cs typeface="Arial" panose="020B0604020202020204" pitchFamily="34" charset="0"/>
              </a:rPr>
              <a:t> ca </a:t>
            </a:r>
            <a:r>
              <a:rPr lang="en-US" b="1" dirty="0" err="1">
                <a:latin typeface="Arial" panose="020B0604020202020204" pitchFamily="34" charset="0"/>
                <a:cs typeface="Arial" panose="020B0604020202020204" pitchFamily="34" charset="0"/>
              </a:rPr>
              <a:t>fiind</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inflamabili</a:t>
            </a:r>
            <a:r>
              <a:rPr lang="en-US" b="1" dirty="0">
                <a:latin typeface="Arial" panose="020B0604020202020204" pitchFamily="34" charset="0"/>
                <a:cs typeface="Arial" panose="020B0604020202020204" pitchFamily="34" charset="0"/>
              </a:rPr>
              <a:t> </a:t>
            </a:r>
            <a:r>
              <a:rPr lang="vi-VN" b="1" dirty="0" smtClean="0">
                <a:latin typeface="Arial" panose="020B0604020202020204" pitchFamily="34" charset="0"/>
                <a:cs typeface="Arial" panose="020B0604020202020204" pitchFamily="34" charset="0"/>
              </a:rPr>
              <a:t>adică</a:t>
            </a:r>
            <a:r>
              <a:rPr lang="vi-VN" b="1" dirty="0">
                <a:latin typeface="Arial" panose="020B0604020202020204" pitchFamily="34" charset="0"/>
                <a:cs typeface="Arial" panose="020B0604020202020204" pitchFamily="34" charset="0"/>
              </a:rPr>
              <a:t>:</a:t>
            </a:r>
          </a:p>
          <a:p>
            <a:pPr algn="just">
              <a:lnSpc>
                <a:spcPct val="150000"/>
              </a:lnSpc>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Lichide</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punct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aprindere</a:t>
            </a:r>
            <a:r>
              <a:rPr lang="en-US" dirty="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93º C</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includ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lichidele</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inflamabile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lnSpc>
                <a:spcPct val="150000"/>
              </a:lnSpc>
            </a:pPr>
            <a:r>
              <a:rPr lang="it-IT" dirty="0">
                <a:latin typeface="Arial" panose="020B0604020202020204" pitchFamily="34" charset="0"/>
                <a:cs typeface="Arial" panose="020B0604020202020204" pitchFamily="34" charset="0"/>
              </a:rPr>
              <a:t>— Gaze </a:t>
            </a:r>
            <a:r>
              <a:rPr lang="it-IT" dirty="0" err="1">
                <a:latin typeface="Arial" panose="020B0604020202020204" pitchFamily="34" charset="0"/>
                <a:cs typeface="Arial" panose="020B0604020202020204" pitchFamily="34" charset="0"/>
              </a:rPr>
              <a:t>inflamabile</a:t>
            </a:r>
            <a:r>
              <a:rPr lang="it-IT" dirty="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Gaz inflamabil înseamnă un gaz sau un amestec de gaze cu un domeniu de inflamabilitate cu aerul la </a:t>
            </a:r>
            <a:r>
              <a:rPr lang="vi-VN" dirty="0" smtClean="0">
                <a:latin typeface="Arial" panose="020B0604020202020204" pitchFamily="34" charset="0"/>
                <a:cs typeface="Arial" panose="020B0604020202020204" pitchFamily="34" charset="0"/>
              </a:rPr>
              <a:t>20º C şi</a:t>
            </a:r>
            <a:r>
              <a:rPr lang="en-US" dirty="0" smtClean="0">
                <a:latin typeface="Arial" panose="020B0604020202020204" pitchFamily="34" charset="0"/>
                <a:cs typeface="Arial" panose="020B0604020202020204" pitchFamily="34" charset="0"/>
              </a:rPr>
              <a:t> </a:t>
            </a:r>
            <a:r>
              <a:rPr lang="nb-NO" dirty="0" smtClean="0">
                <a:latin typeface="Arial" panose="020B0604020202020204" pitchFamily="34" charset="0"/>
                <a:cs typeface="Arial" panose="020B0604020202020204" pitchFamily="34" charset="0"/>
              </a:rPr>
              <a:t>o </a:t>
            </a:r>
            <a:r>
              <a:rPr lang="nb-NO" dirty="0">
                <a:latin typeface="Arial" panose="020B0604020202020204" pitchFamily="34" charset="0"/>
                <a:cs typeface="Arial" panose="020B0604020202020204" pitchFamily="34" charset="0"/>
              </a:rPr>
              <a:t>presiune standard de 101,3 </a:t>
            </a:r>
            <a:r>
              <a:rPr lang="nb-NO" dirty="0" smtClean="0">
                <a:latin typeface="Arial" panose="020B0604020202020204" pitchFamily="34" charset="0"/>
                <a:cs typeface="Arial" panose="020B0604020202020204" pitchFamily="34" charset="0"/>
              </a:rPr>
              <a:t>kPa.</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a:p>
            <a:pPr algn="just">
              <a:lnSpc>
                <a:spcPct val="150000"/>
              </a:lnSpc>
            </a:pPr>
            <a:r>
              <a:rPr lang="it-IT" dirty="0">
                <a:latin typeface="Arial" panose="020B0604020202020204" pitchFamily="34" charset="0"/>
                <a:cs typeface="Arial" panose="020B0604020202020204" pitchFamily="34" charset="0"/>
              </a:rPr>
              <a:t>— Solide </a:t>
            </a:r>
            <a:r>
              <a:rPr lang="it-IT" dirty="0" err="1">
                <a:latin typeface="Arial" panose="020B0604020202020204" pitchFamily="34" charset="0"/>
                <a:cs typeface="Arial" panose="020B0604020202020204" pitchFamily="34" charset="0"/>
              </a:rPr>
              <a:t>inflamabile</a:t>
            </a:r>
            <a:r>
              <a:rPr lang="it-IT" dirty="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Solid inflamabil înseamnă un solid care este uşor combustibil sau care poate produce sau contribui la </a:t>
            </a:r>
            <a:r>
              <a:rPr lang="vi-VN"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flacără </a:t>
            </a:r>
            <a:r>
              <a:rPr lang="vi-VN" dirty="0">
                <a:latin typeface="Arial" panose="020B0604020202020204" pitchFamily="34" charset="0"/>
                <a:cs typeface="Arial" panose="020B0604020202020204" pitchFamily="34" charset="0"/>
              </a:rPr>
              <a:t>prin </a:t>
            </a:r>
            <a:r>
              <a:rPr lang="vi-VN" dirty="0" smtClean="0">
                <a:latin typeface="Arial" panose="020B0604020202020204" pitchFamily="34" charset="0"/>
                <a:cs typeface="Arial" panose="020B0604020202020204" pitchFamily="34" charset="0"/>
              </a:rPr>
              <a:t>frecare</a:t>
            </a:r>
            <a:r>
              <a:rPr lang="ro-RO" dirty="0" smtClean="0">
                <a:latin typeface="Arial" panose="020B0604020202020204" pitchFamily="34" charset="0"/>
                <a:cs typeface="Arial" panose="020B0604020202020204" pitchFamily="34" charset="0"/>
              </a:rPr>
              <a:t>)</a:t>
            </a:r>
            <a:r>
              <a:rPr lang="vi-VN"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1447800" y="5130046"/>
            <a:ext cx="1775743" cy="369332"/>
          </a:xfrm>
          <a:prstGeom prst="rect">
            <a:avLst/>
          </a:prstGeom>
        </p:spPr>
        <p:txBody>
          <a:bodyPr wrap="none">
            <a:spAutoFit/>
          </a:bodyPr>
          <a:lstStyle/>
          <a:p>
            <a:r>
              <a:rPr lang="ro-RO" b="1" dirty="0">
                <a:latin typeface="Calibri" panose="020F0502020204030204" pitchFamily="34" charset="0"/>
                <a:cs typeface="Arial" panose="020B0604020202020204" pitchFamily="34" charset="0"/>
              </a:rPr>
              <a:t>G</a:t>
            </a:r>
            <a:r>
              <a:rPr lang="it-IT" b="1" dirty="0" smtClean="0">
                <a:latin typeface="Calibri" panose="020F0502020204030204" pitchFamily="34" charset="0"/>
                <a:cs typeface="Arial" panose="020B0604020202020204" pitchFamily="34" charset="0"/>
              </a:rPr>
              <a:t>aze </a:t>
            </a:r>
            <a:r>
              <a:rPr lang="it-IT" b="1" dirty="0">
                <a:latin typeface="Calibri" panose="020F0502020204030204" pitchFamily="34" charset="0"/>
                <a:cs typeface="Arial" panose="020B0604020202020204" pitchFamily="34" charset="0"/>
              </a:rPr>
              <a:t>inflamabile</a:t>
            </a:r>
            <a:endParaRPr lang="en-US" dirty="0">
              <a:latin typeface="Calibri" panose="020F050202020403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46126363"/>
              </p:ext>
            </p:extLst>
          </p:nvPr>
        </p:nvGraphicFramePr>
        <p:xfrm>
          <a:off x="609600" y="5486400"/>
          <a:ext cx="4191000" cy="1193800"/>
        </p:xfrm>
        <a:graphic>
          <a:graphicData uri="http://schemas.openxmlformats.org/drawingml/2006/table">
            <a:tbl>
              <a:tblPr firstRow="1" bandRow="1">
                <a:tableStyleId>{5C22544A-7EE6-4342-B048-85BDC9FD1C3A}</a:tableStyleId>
              </a:tblPr>
              <a:tblGrid>
                <a:gridCol w="1408262"/>
                <a:gridCol w="1408262"/>
                <a:gridCol w="1374476"/>
              </a:tblGrid>
              <a:tr h="370840">
                <a:tc>
                  <a:txBody>
                    <a:bodyPr/>
                    <a:lstStyle/>
                    <a:p>
                      <a:r>
                        <a:rPr lang="en-US" sz="1600" b="0" i="0" u="none" strike="noStrike" kern="1200" baseline="0" dirty="0" err="1" smtClean="0">
                          <a:solidFill>
                            <a:schemeClr val="dk1"/>
                          </a:solidFill>
                          <a:latin typeface="EUAlbertina"/>
                          <a:ea typeface="+mn-ea"/>
                          <a:cs typeface="+mn-cs"/>
                        </a:rPr>
                        <a:t>Clasificare</a:t>
                      </a:r>
                      <a:endParaRPr lang="en-US" sz="1600" b="0" i="0" u="none" strike="noStrike" kern="1200" baseline="0" dirty="0">
                        <a:solidFill>
                          <a:schemeClr val="dk1"/>
                        </a:solidFill>
                        <a:latin typeface="EUAlbertina"/>
                        <a:ea typeface="+mn-ea"/>
                        <a:cs typeface="+mn-cs"/>
                      </a:endParaRPr>
                    </a:p>
                  </a:txBody>
                  <a:tcPr/>
                </a:tc>
                <a:tc>
                  <a:txBody>
                    <a:bodyPr/>
                    <a:lstStyle/>
                    <a:p>
                      <a:r>
                        <a:rPr lang="en-US" sz="1600" b="0" i="0" u="none" strike="noStrike" kern="1200" baseline="0" dirty="0" err="1" smtClean="0">
                          <a:solidFill>
                            <a:schemeClr val="dk1"/>
                          </a:solidFill>
                          <a:latin typeface="EUAlbertina"/>
                          <a:ea typeface="+mn-ea"/>
                          <a:cs typeface="+mn-cs"/>
                        </a:rPr>
                        <a:t>Categoria</a:t>
                      </a:r>
                      <a:r>
                        <a:rPr lang="en-US" sz="1600" b="0" i="0" u="none" strike="noStrike" kern="1200" baseline="0" dirty="0" smtClean="0">
                          <a:solidFill>
                            <a:schemeClr val="dk1"/>
                          </a:solidFill>
                          <a:latin typeface="EUAlbertina"/>
                          <a:ea typeface="+mn-ea"/>
                          <a:cs typeface="+mn-cs"/>
                        </a:rPr>
                        <a:t> 1</a:t>
                      </a:r>
                      <a:endParaRPr lang="en-US" sz="1600" b="0" i="0" u="none" strike="noStrike" kern="1200" baseline="0" dirty="0">
                        <a:solidFill>
                          <a:schemeClr val="dk1"/>
                        </a:solidFill>
                        <a:latin typeface="EUAlbertina"/>
                        <a:ea typeface="+mn-ea"/>
                        <a:cs typeface="+mn-cs"/>
                      </a:endParaRPr>
                    </a:p>
                  </a:txBody>
                  <a:tcPr/>
                </a:tc>
                <a:tc>
                  <a:txBody>
                    <a:bodyPr/>
                    <a:lstStyle/>
                    <a:p>
                      <a:r>
                        <a:rPr lang="en-US" sz="1600" b="0" i="0" u="none" strike="noStrike" kern="1200" baseline="0" dirty="0" err="1" smtClean="0">
                          <a:solidFill>
                            <a:schemeClr val="dk1"/>
                          </a:solidFill>
                          <a:latin typeface="EUAlbertina"/>
                          <a:ea typeface="+mn-ea"/>
                          <a:cs typeface="+mn-cs"/>
                        </a:rPr>
                        <a:t>Categoria</a:t>
                      </a:r>
                      <a:r>
                        <a:rPr lang="en-US" sz="1600" b="0" i="0" u="none" strike="noStrike" kern="1200" baseline="0" dirty="0" smtClean="0">
                          <a:solidFill>
                            <a:schemeClr val="dk1"/>
                          </a:solidFill>
                          <a:latin typeface="EUAlbertina"/>
                          <a:ea typeface="+mn-ea"/>
                          <a:cs typeface="+mn-cs"/>
                        </a:rPr>
                        <a:t> 2</a:t>
                      </a:r>
                      <a:endParaRPr lang="en-US" sz="1600" b="0" i="0" u="none" strike="noStrike" kern="1200" baseline="0" dirty="0">
                        <a:solidFill>
                          <a:schemeClr val="dk1"/>
                        </a:solidFill>
                        <a:latin typeface="EUAlbertina"/>
                        <a:ea typeface="+mn-ea"/>
                        <a:cs typeface="+mn-cs"/>
                      </a:endParaRPr>
                    </a:p>
                  </a:txBody>
                  <a:tcPr/>
                </a:tc>
              </a:tr>
              <a:tr h="370840">
                <a:tc>
                  <a:txBody>
                    <a:bodyPr/>
                    <a:lstStyle/>
                    <a:p>
                      <a:r>
                        <a:rPr lang="pt-BR" sz="1600" b="0" i="0" u="none" strike="noStrike" kern="1200" baseline="0" dirty="0" err="1" smtClean="0">
                          <a:solidFill>
                            <a:schemeClr val="dk1"/>
                          </a:solidFill>
                          <a:latin typeface="EUAlbertina"/>
                          <a:ea typeface="+mn-ea"/>
                          <a:cs typeface="+mn-cs"/>
                        </a:rPr>
                        <a:t>Frază</a:t>
                      </a:r>
                      <a:r>
                        <a:rPr lang="pt-BR" sz="1600" b="0" i="0" u="none" strike="noStrike" kern="1200" baseline="0" dirty="0" smtClean="0">
                          <a:solidFill>
                            <a:schemeClr val="dk1"/>
                          </a:solidFill>
                          <a:latin typeface="EUAlbertina"/>
                          <a:ea typeface="+mn-ea"/>
                          <a:cs typeface="+mn-cs"/>
                        </a:rPr>
                        <a:t> de </a:t>
                      </a:r>
                      <a:r>
                        <a:rPr lang="pt-BR" sz="1600" b="0" i="0" u="none" strike="noStrike" kern="1200" baseline="0" dirty="0" err="1" smtClean="0">
                          <a:solidFill>
                            <a:schemeClr val="dk1"/>
                          </a:solidFill>
                          <a:latin typeface="EUAlbertina"/>
                          <a:ea typeface="+mn-ea"/>
                          <a:cs typeface="+mn-cs"/>
                        </a:rPr>
                        <a:t>pericol</a:t>
                      </a:r>
                      <a:endParaRPr lang="en-US" sz="1600" b="0" i="0" u="none" strike="noStrike" kern="1200" baseline="0" dirty="0">
                        <a:solidFill>
                          <a:schemeClr val="dk1"/>
                        </a:solidFill>
                        <a:latin typeface="EUAlbertina"/>
                        <a:ea typeface="+mn-ea"/>
                        <a:cs typeface="+mn-cs"/>
                      </a:endParaRPr>
                    </a:p>
                  </a:txBody>
                  <a:tcPr/>
                </a:tc>
                <a:tc>
                  <a:txBody>
                    <a:bodyPr/>
                    <a:lstStyle/>
                    <a:p>
                      <a:r>
                        <a:rPr lang="pt-BR" sz="1600" b="0" i="0" u="none" strike="noStrike" kern="1200" baseline="0" dirty="0" smtClean="0">
                          <a:solidFill>
                            <a:schemeClr val="dk1"/>
                          </a:solidFill>
                          <a:latin typeface="EUAlbertina"/>
                          <a:ea typeface="+mn-ea"/>
                          <a:cs typeface="+mn-cs"/>
                        </a:rPr>
                        <a:t>H220: </a:t>
                      </a:r>
                      <a:r>
                        <a:rPr lang="pt-BR" sz="1600" b="0" i="0" u="none" strike="noStrike" kern="1200" baseline="0" dirty="0" err="1" smtClean="0">
                          <a:solidFill>
                            <a:schemeClr val="dk1"/>
                          </a:solidFill>
                          <a:latin typeface="EUAlbertina"/>
                          <a:ea typeface="+mn-ea"/>
                          <a:cs typeface="+mn-cs"/>
                        </a:rPr>
                        <a:t>Gaz</a:t>
                      </a:r>
                      <a:r>
                        <a:rPr lang="pt-BR" sz="1600" b="0" i="0" u="none" strike="noStrike" kern="1200" baseline="0" dirty="0" smtClean="0">
                          <a:solidFill>
                            <a:schemeClr val="dk1"/>
                          </a:solidFill>
                          <a:latin typeface="EUAlbertina"/>
                          <a:ea typeface="+mn-ea"/>
                          <a:cs typeface="+mn-cs"/>
                        </a:rPr>
                        <a:t> </a:t>
                      </a:r>
                      <a:r>
                        <a:rPr lang="pt-BR" sz="1600" b="0" i="0" u="none" strike="noStrike" kern="1200" baseline="0" dirty="0" err="1" smtClean="0">
                          <a:solidFill>
                            <a:schemeClr val="dk1"/>
                          </a:solidFill>
                          <a:latin typeface="EUAlbertina"/>
                          <a:ea typeface="+mn-ea"/>
                          <a:cs typeface="+mn-cs"/>
                        </a:rPr>
                        <a:t>extrem</a:t>
                      </a:r>
                      <a:r>
                        <a:rPr lang="pt-BR" sz="1600" b="0" i="0" u="none" strike="noStrike" kern="1200" baseline="0" dirty="0" smtClean="0">
                          <a:solidFill>
                            <a:schemeClr val="dk1"/>
                          </a:solidFill>
                          <a:latin typeface="EUAlbertina"/>
                          <a:ea typeface="+mn-ea"/>
                          <a:cs typeface="+mn-cs"/>
                        </a:rPr>
                        <a:t> de </a:t>
                      </a:r>
                      <a:r>
                        <a:rPr lang="pt-BR" sz="1600" b="0" i="0" u="none" strike="noStrike" kern="1200" baseline="0" dirty="0" err="1" smtClean="0">
                          <a:solidFill>
                            <a:schemeClr val="dk1"/>
                          </a:solidFill>
                          <a:latin typeface="EUAlbertina"/>
                          <a:ea typeface="+mn-ea"/>
                          <a:cs typeface="+mn-cs"/>
                        </a:rPr>
                        <a:t>inflamabil</a:t>
                      </a:r>
                      <a:endParaRPr lang="en-US" sz="1600" b="0" i="0" u="none" strike="noStrike" kern="1200" baseline="0" dirty="0">
                        <a:solidFill>
                          <a:schemeClr val="dk1"/>
                        </a:solidFill>
                        <a:latin typeface="EUAlbertin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0" i="0" u="none" strike="noStrike" kern="1200" baseline="0" dirty="0" smtClean="0">
                          <a:solidFill>
                            <a:schemeClr val="dk1"/>
                          </a:solidFill>
                          <a:latin typeface="EUAlbertina"/>
                          <a:ea typeface="+mn-ea"/>
                          <a:cs typeface="+mn-cs"/>
                        </a:rPr>
                        <a:t>H221: </a:t>
                      </a:r>
                      <a:r>
                        <a:rPr lang="pt-BR" sz="1600" b="0" i="0" u="none" strike="noStrike" kern="1200" baseline="0" dirty="0" err="1" smtClean="0">
                          <a:solidFill>
                            <a:schemeClr val="dk1"/>
                          </a:solidFill>
                          <a:latin typeface="EUAlbertina"/>
                          <a:ea typeface="+mn-ea"/>
                          <a:cs typeface="+mn-cs"/>
                        </a:rPr>
                        <a:t>Gaz</a:t>
                      </a:r>
                      <a:r>
                        <a:rPr lang="pt-BR" sz="1600" b="0" i="0" u="none" strike="noStrike" kern="1200" baseline="0" dirty="0" smtClean="0">
                          <a:solidFill>
                            <a:schemeClr val="dk1"/>
                          </a:solidFill>
                          <a:latin typeface="EUAlbertina"/>
                          <a:ea typeface="+mn-ea"/>
                          <a:cs typeface="+mn-cs"/>
                        </a:rPr>
                        <a:t> </a:t>
                      </a:r>
                      <a:r>
                        <a:rPr lang="pt-BR" sz="1600" b="0" i="0" u="none" strike="noStrike" kern="1200" baseline="0" dirty="0" err="1" smtClean="0">
                          <a:solidFill>
                            <a:schemeClr val="dk1"/>
                          </a:solidFill>
                          <a:latin typeface="EUAlbertina"/>
                          <a:ea typeface="+mn-ea"/>
                          <a:cs typeface="+mn-cs"/>
                        </a:rPr>
                        <a:t>inflamabil</a:t>
                      </a:r>
                      <a:endParaRPr lang="en-US" sz="1600" b="0" i="0" u="none" strike="noStrike" kern="1200" baseline="0" dirty="0" smtClean="0">
                        <a:solidFill>
                          <a:schemeClr val="dk1"/>
                        </a:solidFill>
                        <a:latin typeface="EUAlbertina"/>
                        <a:ea typeface="+mn-ea"/>
                        <a:cs typeface="+mn-cs"/>
                      </a:endParaRPr>
                    </a:p>
                    <a:p>
                      <a:endParaRPr lang="en-US" sz="1600" b="0" i="0" u="none" strike="noStrike" kern="1200" baseline="0" dirty="0">
                        <a:solidFill>
                          <a:schemeClr val="dk1"/>
                        </a:solidFill>
                        <a:latin typeface="EUAlbertina"/>
                        <a:ea typeface="+mn-ea"/>
                        <a:cs typeface="+mn-cs"/>
                      </a:endParaRPr>
                    </a:p>
                  </a:txBody>
                  <a:tcPr/>
                </a:tc>
              </a:tr>
            </a:tbl>
          </a:graphicData>
        </a:graphic>
      </p:graphicFrame>
      <p:sp>
        <p:nvSpPr>
          <p:cNvPr id="12" name="Rectangle 11"/>
          <p:cNvSpPr/>
          <p:nvPr/>
        </p:nvSpPr>
        <p:spPr>
          <a:xfrm>
            <a:off x="4953000" y="3662834"/>
            <a:ext cx="2494103" cy="369332"/>
          </a:xfrm>
          <a:prstGeom prst="rect">
            <a:avLst/>
          </a:prstGeom>
        </p:spPr>
        <p:txBody>
          <a:bodyPr wrap="square">
            <a:spAutoFit/>
          </a:bodyPr>
          <a:lstStyle/>
          <a:p>
            <a:pPr algn="ctr"/>
            <a:r>
              <a:rPr lang="it-IT" b="1" dirty="0" err="1" smtClean="0">
                <a:latin typeface="Calibri" panose="020F0502020204030204" pitchFamily="34" charset="0"/>
                <a:cs typeface="Arial" panose="020B0604020202020204" pitchFamily="34" charset="0"/>
              </a:rPr>
              <a:t>Aerosoli</a:t>
            </a:r>
            <a:r>
              <a:rPr lang="it-IT" b="1" dirty="0" smtClean="0">
                <a:latin typeface="Calibri" panose="020F0502020204030204" pitchFamily="34" charset="0"/>
                <a:cs typeface="Arial" panose="020B0604020202020204" pitchFamily="34" charset="0"/>
              </a:rPr>
              <a:t> </a:t>
            </a:r>
            <a:r>
              <a:rPr lang="it-IT" b="1" dirty="0" err="1" smtClean="0">
                <a:latin typeface="Calibri" panose="020F0502020204030204" pitchFamily="34" charset="0"/>
                <a:cs typeface="Arial" panose="020B0604020202020204" pitchFamily="34" charset="0"/>
              </a:rPr>
              <a:t>inflamabili</a:t>
            </a:r>
            <a:endParaRPr lang="en-US" dirty="0">
              <a:latin typeface="Calibri" panose="020F0502020204030204" pitchFamily="34" charset="0"/>
              <a:cs typeface="Arial" panose="020B0604020202020204" pitchFamily="34" charset="0"/>
            </a:endParaRPr>
          </a:p>
        </p:txBody>
      </p:sp>
      <p:sp>
        <p:nvSpPr>
          <p:cNvPr id="9" name="TextBox 8"/>
          <p:cNvSpPr txBox="1"/>
          <p:nvPr/>
        </p:nvSpPr>
        <p:spPr>
          <a:xfrm>
            <a:off x="1087120" y="1184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Tree>
    <p:extLst>
      <p:ext uri="{BB962C8B-B14F-4D97-AF65-F5344CB8AC3E}">
        <p14:creationId xmlns:p14="http://schemas.microsoft.com/office/powerpoint/2010/main" val="3160681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021" y="800854"/>
            <a:ext cx="3196709" cy="400110"/>
          </a:xfrm>
          <a:prstGeom prst="rect">
            <a:avLst/>
          </a:prstGeom>
        </p:spPr>
        <p:txBody>
          <a:bodyPr wrap="none">
            <a:spAutoFit/>
          </a:bodyPr>
          <a:lstStyle/>
          <a:p>
            <a:pPr marL="342900" indent="-342900">
              <a:spcBef>
                <a:spcPct val="0"/>
              </a:spcBef>
              <a:buFont typeface="Wingdings" panose="05000000000000000000" pitchFamily="2" charset="2"/>
              <a:buChar char="§"/>
            </a:pPr>
            <a:r>
              <a:rPr lang="it-IT" sz="2000" b="1" dirty="0" smtClean="0">
                <a:latin typeface="Arial" panose="020B0604020202020204" pitchFamily="34" charset="0"/>
                <a:cs typeface="Arial" panose="020B0604020202020204" pitchFamily="34" charset="0"/>
              </a:rPr>
              <a:t>GAZE </a:t>
            </a:r>
            <a:r>
              <a:rPr lang="it-IT" sz="2000" b="1" dirty="0">
                <a:latin typeface="Arial" panose="020B0604020202020204" pitchFamily="34" charset="0"/>
                <a:cs typeface="Arial" panose="020B0604020202020204" pitchFamily="34" charset="0"/>
              </a:rPr>
              <a:t>INFLAMABILE  </a:t>
            </a:r>
            <a:endParaRPr lang="en-US" sz="2000" b="1" dirty="0">
              <a:latin typeface="Arial" panose="020B0604020202020204" pitchFamily="34" charset="0"/>
              <a:cs typeface="Arial" panose="020B0604020202020204" pitchFamily="34" charset="0"/>
            </a:endParaRPr>
          </a:p>
        </p:txBody>
      </p:sp>
      <p:sp>
        <p:nvSpPr>
          <p:cNvPr id="6" name="Rectangle 5"/>
          <p:cNvSpPr/>
          <p:nvPr/>
        </p:nvSpPr>
        <p:spPr>
          <a:xfrm>
            <a:off x="76200" y="1170186"/>
            <a:ext cx="8839200" cy="646331"/>
          </a:xfrm>
          <a:prstGeom prst="rect">
            <a:avLst/>
          </a:prstGeom>
        </p:spPr>
        <p:txBody>
          <a:bodyPr wrap="square">
            <a:spAutoFit/>
          </a:bodyPr>
          <a:lstStyle/>
          <a:p>
            <a:r>
              <a:rPr lang="ro-RO" dirty="0"/>
              <a:t>Un gaz sau un amestec de gaze cu </a:t>
            </a:r>
            <a:r>
              <a:rPr lang="ro-RO" dirty="0" smtClean="0"/>
              <a:t>un</a:t>
            </a:r>
            <a:r>
              <a:rPr lang="en-US" dirty="0" smtClean="0"/>
              <a:t> </a:t>
            </a:r>
            <a:r>
              <a:rPr lang="en-US" dirty="0" err="1" smtClean="0"/>
              <a:t>domeniu</a:t>
            </a:r>
            <a:r>
              <a:rPr lang="en-US" dirty="0" smtClean="0"/>
              <a:t> de </a:t>
            </a:r>
            <a:r>
              <a:rPr lang="en-US" dirty="0" err="1" smtClean="0"/>
              <a:t>inflamabilitate</a:t>
            </a:r>
            <a:r>
              <a:rPr lang="en-US" dirty="0" smtClean="0"/>
              <a:t> </a:t>
            </a:r>
            <a:r>
              <a:rPr lang="ro-RO" dirty="0" smtClean="0"/>
              <a:t>cu </a:t>
            </a:r>
            <a:r>
              <a:rPr lang="ro-RO" dirty="0"/>
              <a:t>aerul 20 ºC si o presiune standard de 101,3 kPa.</a:t>
            </a:r>
            <a:endParaRPr lang="en-US" dirty="0"/>
          </a:p>
        </p:txBody>
      </p:sp>
      <p:sp>
        <p:nvSpPr>
          <p:cNvPr id="8" name="TextBox 7"/>
          <p:cNvSpPr txBox="1"/>
          <p:nvPr/>
        </p:nvSpPr>
        <p:spPr>
          <a:xfrm>
            <a:off x="1087120" y="13917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3" name="Rectangle 2"/>
          <p:cNvSpPr/>
          <p:nvPr/>
        </p:nvSpPr>
        <p:spPr>
          <a:xfrm>
            <a:off x="0" y="1851799"/>
            <a:ext cx="8915400" cy="2677656"/>
          </a:xfrm>
          <a:prstGeom prst="rect">
            <a:avLst/>
          </a:prstGeom>
        </p:spPr>
        <p:txBody>
          <a:bodyPr wrap="square">
            <a:spAutoFit/>
          </a:bodyPr>
          <a:lstStyle/>
          <a:p>
            <a:pPr algn="just">
              <a:lnSpc>
                <a:spcPct val="150000"/>
              </a:lnSpc>
            </a:pPr>
            <a:r>
              <a:rPr lang="en-US" sz="1600" b="1" dirty="0" err="1">
                <a:latin typeface="Arial" panose="020B0604020202020204" pitchFamily="34" charset="0"/>
                <a:cs typeface="Arial" panose="020B0604020202020204" pitchFamily="34" charset="0"/>
              </a:rPr>
              <a:t>Criterii</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de </a:t>
            </a:r>
            <a:r>
              <a:rPr lang="en-US" sz="1600" b="1" dirty="0" err="1" smtClean="0">
                <a:latin typeface="Arial" panose="020B0604020202020204" pitchFamily="34" charset="0"/>
                <a:cs typeface="Arial" panose="020B0604020202020204" pitchFamily="34" charset="0"/>
              </a:rPr>
              <a:t>clasificare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pentru</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gaze </a:t>
            </a:r>
            <a:r>
              <a:rPr lang="en-US" sz="1600" b="1" dirty="0" err="1">
                <a:latin typeface="Arial" panose="020B0604020202020204" pitchFamily="34" charset="0"/>
                <a:cs typeface="Arial" panose="020B0604020202020204" pitchFamily="34" charset="0"/>
              </a:rPr>
              <a:t>inflamabile</a:t>
            </a:r>
            <a:endParaRPr lang="en-US" sz="1600"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sz="1600" b="1" dirty="0" err="1">
                <a:latin typeface="Arial" panose="020B0604020202020204" pitchFamily="34" charset="0"/>
                <a:cs typeface="Arial" panose="020B0604020202020204" pitchFamily="34" charset="0"/>
              </a:rPr>
              <a:t>Categoria</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a:t>
            </a:r>
            <a:r>
              <a:rPr lang="en-US" sz="1600" b="1"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it-IT" sz="1600" dirty="0" smtClean="0">
                <a:latin typeface="Arial" panose="020B0604020202020204" pitchFamily="34" charset="0"/>
                <a:cs typeface="Arial" panose="020B0604020202020204" pitchFamily="34" charset="0"/>
              </a:rPr>
              <a:t>Gaze </a:t>
            </a:r>
            <a:r>
              <a:rPr lang="it-IT" sz="1600" dirty="0">
                <a:latin typeface="Arial" panose="020B0604020202020204" pitchFamily="34" charset="0"/>
                <a:cs typeface="Arial" panose="020B0604020202020204" pitchFamily="34" charset="0"/>
              </a:rPr>
              <a:t>care, la 20 </a:t>
            </a:r>
            <a:r>
              <a:rPr lang="it-IT" sz="1600" dirty="0" err="1">
                <a:latin typeface="Arial" panose="020B0604020202020204" pitchFamily="34" charset="0"/>
                <a:cs typeface="Arial" panose="020B0604020202020204" pitchFamily="34" charset="0"/>
              </a:rPr>
              <a:t>oC</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şi</a:t>
            </a:r>
            <a:r>
              <a:rPr lang="it-IT" sz="1600" dirty="0">
                <a:latin typeface="Arial" panose="020B0604020202020204" pitchFamily="34" charset="0"/>
                <a:cs typeface="Arial" panose="020B0604020202020204" pitchFamily="34" charset="0"/>
              </a:rPr>
              <a:t> o </a:t>
            </a:r>
            <a:r>
              <a:rPr lang="it-IT" sz="1600" dirty="0" err="1">
                <a:latin typeface="Arial" panose="020B0604020202020204" pitchFamily="34" charset="0"/>
                <a:cs typeface="Arial" panose="020B0604020202020204" pitchFamily="34" charset="0"/>
              </a:rPr>
              <a:t>presiune</a:t>
            </a:r>
            <a:r>
              <a:rPr lang="it-IT" sz="1600" dirty="0">
                <a:latin typeface="Arial" panose="020B0604020202020204" pitchFamily="34" charset="0"/>
                <a:cs typeface="Arial" panose="020B0604020202020204" pitchFamily="34" charset="0"/>
              </a:rPr>
              <a:t> standard de 101,3 </a:t>
            </a:r>
            <a:r>
              <a:rPr lang="it-IT" sz="1600" dirty="0" err="1">
                <a:latin typeface="Arial" panose="020B0604020202020204" pitchFamily="34" charset="0"/>
                <a:cs typeface="Arial" panose="020B0604020202020204" pitchFamily="34" charset="0"/>
              </a:rPr>
              <a:t>kPa</a:t>
            </a:r>
            <a:r>
              <a:rPr lang="it-IT" sz="1600" dirty="0">
                <a:latin typeface="Arial" panose="020B0604020202020204" pitchFamily="34" charset="0"/>
                <a:cs typeface="Arial" panose="020B0604020202020204" pitchFamily="34" charset="0"/>
              </a:rPr>
              <a:t>:</a:t>
            </a:r>
          </a:p>
          <a:p>
            <a:pPr marL="630238" algn="just">
              <a:lnSpc>
                <a:spcPct val="150000"/>
              </a:lnSpc>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 se </a:t>
            </a:r>
            <a:r>
              <a:rPr lang="en-US" sz="1600" dirty="0">
                <a:latin typeface="Arial" panose="020B0604020202020204" pitchFamily="34" charset="0"/>
                <a:cs typeface="Arial" panose="020B0604020202020204" pitchFamily="34" charset="0"/>
              </a:rPr>
              <a:t>pot </a:t>
            </a:r>
            <a:r>
              <a:rPr lang="en-US" sz="1600" dirty="0" err="1">
                <a:latin typeface="Arial" panose="020B0604020202020204" pitchFamily="34" charset="0"/>
                <a:cs typeface="Arial" panose="020B0604020202020204" pitchFamily="34" charset="0"/>
              </a:rPr>
              <a:t>aprinde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într</a:t>
            </a:r>
            <a:r>
              <a:rPr lang="en-US" sz="1600" dirty="0">
                <a:latin typeface="Arial" panose="020B0604020202020204" pitchFamily="34" charset="0"/>
                <a:cs typeface="Arial" panose="020B0604020202020204" pitchFamily="34" charset="0"/>
              </a:rPr>
              <a:t>-un </a:t>
            </a:r>
            <a:r>
              <a:rPr lang="en-US" sz="1600" dirty="0" err="1">
                <a:latin typeface="Arial" panose="020B0604020202020204" pitchFamily="34" charset="0"/>
                <a:cs typeface="Arial" panose="020B0604020202020204" pitchFamily="34" charset="0"/>
              </a:rPr>
              <a:t>amestec</a:t>
            </a:r>
            <a:r>
              <a:rPr lang="en-US" sz="1600" dirty="0">
                <a:latin typeface="Arial" panose="020B0604020202020204" pitchFamily="34" charset="0"/>
                <a:cs typeface="Arial" panose="020B0604020202020204" pitchFamily="34" charset="0"/>
              </a:rPr>
              <a:t> de 13 %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puţin</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volum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aer</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sau</a:t>
            </a:r>
            <a:endParaRPr lang="en-US" sz="1600" dirty="0">
              <a:latin typeface="Arial" panose="020B0604020202020204" pitchFamily="34" charset="0"/>
              <a:cs typeface="Arial" panose="020B0604020202020204" pitchFamily="34" charset="0"/>
            </a:endParaRPr>
          </a:p>
          <a:p>
            <a:pPr marL="630238" algn="just">
              <a:lnSpc>
                <a:spcPct val="150000"/>
              </a:lnSpc>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 au </a:t>
            </a:r>
            <a:r>
              <a:rPr lang="en-US" sz="1600" dirty="0">
                <a:latin typeface="Arial" panose="020B0604020202020204" pitchFamily="34" charset="0"/>
                <a:cs typeface="Arial" panose="020B0604020202020204" pitchFamily="34" charset="0"/>
              </a:rPr>
              <a:t>un </a:t>
            </a:r>
            <a:r>
              <a:rPr lang="en-US" sz="1600" dirty="0" err="1">
                <a:latin typeface="Arial" panose="020B0604020202020204" pitchFamily="34" charset="0"/>
                <a:cs typeface="Arial" panose="020B0604020202020204" pitchFamily="34" charset="0"/>
              </a:rPr>
              <a:t>domeniu</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inflamabilitate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aerul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cel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puţin</a:t>
            </a:r>
            <a:r>
              <a:rPr lang="en-US" sz="1600" dirty="0">
                <a:latin typeface="Arial" panose="020B0604020202020204" pitchFamily="34" charset="0"/>
                <a:cs typeface="Arial" panose="020B0604020202020204" pitchFamily="34" charset="0"/>
              </a:rPr>
              <a:t> 12 %, </a:t>
            </a:r>
            <a:r>
              <a:rPr lang="en-US" sz="1600" dirty="0" err="1">
                <a:latin typeface="Arial" panose="020B0604020202020204" pitchFamily="34" charset="0"/>
                <a:cs typeface="Arial" panose="020B0604020202020204" pitchFamily="34" charset="0"/>
              </a:rPr>
              <a:t>indiferent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limita</a:t>
            </a:r>
            <a:endParaRPr lang="en-US" sz="1600" dirty="0">
              <a:latin typeface="Arial" panose="020B0604020202020204" pitchFamily="34" charset="0"/>
              <a:cs typeface="Arial" panose="020B0604020202020204" pitchFamily="34" charset="0"/>
            </a:endParaRPr>
          </a:p>
          <a:p>
            <a:pPr marL="630238" algn="just">
              <a:lnSpc>
                <a:spcPct val="150000"/>
              </a:lnSpc>
            </a:pPr>
            <a:r>
              <a:rPr lang="vi-VN" sz="1600" dirty="0">
                <a:latin typeface="Arial" panose="020B0604020202020204" pitchFamily="34" charset="0"/>
                <a:cs typeface="Arial" panose="020B0604020202020204" pitchFamily="34" charset="0"/>
              </a:rPr>
              <a:t>minimă de inflamabilitate.</a:t>
            </a:r>
          </a:p>
          <a:p>
            <a:pPr marL="285750" indent="-285750" algn="just">
              <a:lnSpc>
                <a:spcPct val="150000"/>
              </a:lnSpc>
              <a:buFont typeface="Wingdings" panose="05000000000000000000" pitchFamily="2" charset="2"/>
              <a:buChar char="ü"/>
            </a:pPr>
            <a:r>
              <a:rPr lang="it-IT" sz="1600" b="1" dirty="0" smtClean="0">
                <a:latin typeface="Arial" panose="020B0604020202020204" pitchFamily="34" charset="0"/>
                <a:cs typeface="Arial" panose="020B0604020202020204" pitchFamily="34" charset="0"/>
              </a:rPr>
              <a:t>Categoria 2 </a:t>
            </a:r>
            <a:r>
              <a:rPr lang="it-IT" sz="1600" dirty="0" smtClean="0">
                <a:latin typeface="Arial" panose="020B0604020202020204" pitchFamily="34" charset="0"/>
                <a:cs typeface="Arial" panose="020B0604020202020204" pitchFamily="34" charset="0"/>
              </a:rPr>
              <a:t>- Gaze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altele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decât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cele</a:t>
            </a:r>
            <a:r>
              <a:rPr lang="it-IT" sz="1600" dirty="0">
                <a:latin typeface="Arial" panose="020B0604020202020204" pitchFamily="34" charset="0"/>
                <a:cs typeface="Arial" panose="020B0604020202020204" pitchFamily="34" charset="0"/>
              </a:rPr>
              <a:t> din categoria 1, care, la 20 </a:t>
            </a:r>
            <a:r>
              <a:rPr lang="it-IT" sz="1600" dirty="0" err="1">
                <a:latin typeface="Arial" panose="020B0604020202020204" pitchFamily="34" charset="0"/>
                <a:cs typeface="Arial" panose="020B0604020202020204" pitchFamily="34" charset="0"/>
              </a:rPr>
              <a:t>oC</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şi</a:t>
            </a:r>
            <a:r>
              <a:rPr lang="it-IT" sz="1600" dirty="0">
                <a:latin typeface="Arial" panose="020B0604020202020204" pitchFamily="34" charset="0"/>
                <a:cs typeface="Arial" panose="020B0604020202020204" pitchFamily="34" charset="0"/>
              </a:rPr>
              <a:t> la o </a:t>
            </a:r>
            <a:r>
              <a:rPr lang="it-IT" sz="1600" dirty="0" err="1">
                <a:latin typeface="Arial" panose="020B0604020202020204" pitchFamily="34" charset="0"/>
                <a:cs typeface="Arial" panose="020B0604020202020204" pitchFamily="34" charset="0"/>
              </a:rPr>
              <a:t>presiune</a:t>
            </a:r>
            <a:r>
              <a:rPr lang="it-IT" sz="1600" dirty="0">
                <a:latin typeface="Arial" panose="020B0604020202020204" pitchFamily="34" charset="0"/>
                <a:cs typeface="Arial" panose="020B0604020202020204" pitchFamily="34" charset="0"/>
              </a:rPr>
              <a:t> standard de 101,3 </a:t>
            </a:r>
            <a:r>
              <a:rPr lang="it-IT" sz="1600" dirty="0" err="1" smtClean="0">
                <a:latin typeface="Arial" panose="020B0604020202020204" pitchFamily="34" charset="0"/>
                <a:cs typeface="Arial" panose="020B0604020202020204" pitchFamily="34" charset="0"/>
              </a:rPr>
              <a:t>kPa</a:t>
            </a:r>
            <a:r>
              <a:rPr lang="it-IT" sz="1600" dirty="0" smtClean="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au </a:t>
            </a:r>
            <a:r>
              <a:rPr lang="fr-FR" sz="1600" dirty="0">
                <a:latin typeface="Arial" panose="020B0604020202020204" pitchFamily="34" charset="0"/>
                <a:cs typeface="Arial" panose="020B0604020202020204" pitchFamily="34" charset="0"/>
              </a:rPr>
              <a:t>un </a:t>
            </a:r>
            <a:r>
              <a:rPr lang="fr-FR" sz="1600" dirty="0" err="1">
                <a:latin typeface="Arial" panose="020B0604020202020204" pitchFamily="34" charset="0"/>
                <a:cs typeface="Arial" panose="020B0604020202020204" pitchFamily="34" charset="0"/>
              </a:rPr>
              <a:t>domeniu</a:t>
            </a:r>
            <a:r>
              <a:rPr lang="fr-FR" sz="1600" dirty="0">
                <a:latin typeface="Arial" panose="020B0604020202020204" pitchFamily="34" charset="0"/>
                <a:cs typeface="Arial" panose="020B0604020202020204" pitchFamily="34" charset="0"/>
              </a:rPr>
              <a:t> de </a:t>
            </a:r>
            <a:r>
              <a:rPr lang="fr-FR" sz="1600" dirty="0" err="1">
                <a:latin typeface="Arial" panose="020B0604020202020204" pitchFamily="34" charset="0"/>
                <a:cs typeface="Arial" panose="020B0604020202020204" pitchFamily="34" charset="0"/>
              </a:rPr>
              <a:t>inflamabilitate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în</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amestec</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aerul</a:t>
            </a:r>
            <a:r>
              <a:rPr lang="fr-F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2590800" y="4724400"/>
            <a:ext cx="3186513" cy="369332"/>
          </a:xfrm>
          <a:prstGeom prst="rect">
            <a:avLst/>
          </a:prstGeom>
          <a:noFill/>
        </p:spPr>
        <p:txBody>
          <a:bodyPr wrap="none" rtlCol="0">
            <a:spAutoFit/>
          </a:bodyPr>
          <a:lstStyle/>
          <a:p>
            <a:r>
              <a:rPr lang="en-US" b="1" dirty="0" err="1" smtClean="0"/>
              <a:t>Clasificarea</a:t>
            </a:r>
            <a:r>
              <a:rPr lang="en-US" b="1" dirty="0" smtClean="0"/>
              <a:t> </a:t>
            </a:r>
            <a:r>
              <a:rPr lang="en-US" b="1" dirty="0" err="1" smtClean="0"/>
              <a:t>gazelor</a:t>
            </a:r>
            <a:r>
              <a:rPr lang="en-US" b="1" dirty="0" smtClean="0"/>
              <a:t> </a:t>
            </a:r>
            <a:r>
              <a:rPr lang="en-US" b="1" dirty="0" err="1" smtClean="0"/>
              <a:t>inflamabile</a:t>
            </a:r>
            <a:r>
              <a:rPr lang="en-US" b="1" dirty="0" smtClean="0"/>
              <a:t> </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4027487076"/>
              </p:ext>
            </p:extLst>
          </p:nvPr>
        </p:nvGraphicFramePr>
        <p:xfrm>
          <a:off x="2146300" y="5257800"/>
          <a:ext cx="4419600" cy="1280160"/>
        </p:xfrm>
        <a:graphic>
          <a:graphicData uri="http://schemas.openxmlformats.org/drawingml/2006/table">
            <a:tbl>
              <a:tblPr firstRow="1" bandRow="1">
                <a:tableStyleId>{5C22544A-7EE6-4342-B048-85BDC9FD1C3A}</a:tableStyleId>
              </a:tblPr>
              <a:tblGrid>
                <a:gridCol w="1473200"/>
                <a:gridCol w="1473200"/>
                <a:gridCol w="1473200"/>
              </a:tblGrid>
              <a:tr h="354281">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2</a:t>
                      </a:r>
                      <a:endParaRPr lang="en-US" dirty="0"/>
                    </a:p>
                  </a:txBody>
                  <a:tcPr/>
                </a:tc>
              </a:tr>
              <a:tr h="873571">
                <a:tc>
                  <a:txBody>
                    <a:bodyPr/>
                    <a:lstStyle/>
                    <a:p>
                      <a:r>
                        <a:rPr lang="vi-VN" sz="1800" b="0" i="0" u="none" strike="noStrike" kern="1200" baseline="0" dirty="0" smtClean="0">
                          <a:solidFill>
                            <a:schemeClr val="dk1"/>
                          </a:solidFill>
                          <a:latin typeface="+mn-lt"/>
                          <a:ea typeface="+mn-ea"/>
                          <a:cs typeface="+mn-cs"/>
                        </a:rPr>
                        <a:t>Frază de pericol</a:t>
                      </a:r>
                      <a:endParaRPr lang="en-US" dirty="0"/>
                    </a:p>
                  </a:txBody>
                  <a:tcPr/>
                </a:tc>
                <a:tc>
                  <a:txBody>
                    <a:bodyPr/>
                    <a:lstStyle/>
                    <a:p>
                      <a:r>
                        <a:rPr lang="it-IT" dirty="0" smtClean="0"/>
                        <a:t>H220: </a:t>
                      </a:r>
                      <a:r>
                        <a:rPr lang="it-IT" dirty="0" err="1" smtClean="0"/>
                        <a:t>Gaz</a:t>
                      </a:r>
                      <a:r>
                        <a:rPr lang="it-IT" dirty="0" smtClean="0"/>
                        <a:t> </a:t>
                      </a:r>
                      <a:r>
                        <a:rPr lang="it-IT" dirty="0" err="1" smtClean="0"/>
                        <a:t>extrem</a:t>
                      </a:r>
                      <a:r>
                        <a:rPr lang="it-IT" dirty="0" smtClean="0"/>
                        <a:t> de </a:t>
                      </a:r>
                      <a:r>
                        <a:rPr lang="it-IT" dirty="0" err="1" smtClean="0"/>
                        <a:t>inflamabil</a:t>
                      </a:r>
                      <a:endParaRPr lang="en-US" dirty="0"/>
                    </a:p>
                  </a:txBody>
                  <a:tcPr/>
                </a:tc>
                <a:tc>
                  <a:txBody>
                    <a:bodyPr/>
                    <a:lstStyle/>
                    <a:p>
                      <a:r>
                        <a:rPr lang="it-IT" dirty="0" smtClean="0"/>
                        <a:t>H221: </a:t>
                      </a:r>
                      <a:r>
                        <a:rPr lang="it-IT" dirty="0" err="1" smtClean="0"/>
                        <a:t>Gaz</a:t>
                      </a:r>
                      <a:r>
                        <a:rPr lang="it-IT" dirty="0" smtClean="0"/>
                        <a:t> </a:t>
                      </a:r>
                      <a:r>
                        <a:rPr lang="it-IT" dirty="0" err="1" smtClean="0"/>
                        <a:t>inflamabil</a:t>
                      </a:r>
                      <a:endParaRPr lang="en-US" dirty="0"/>
                    </a:p>
                  </a:txBody>
                  <a:tcPr/>
                </a:tc>
              </a:tr>
            </a:tbl>
          </a:graphicData>
        </a:graphic>
      </p:graphicFrame>
    </p:spTree>
    <p:extLst>
      <p:ext uri="{BB962C8B-B14F-4D97-AF65-F5344CB8AC3E}">
        <p14:creationId xmlns:p14="http://schemas.microsoft.com/office/powerpoint/2010/main" val="2122590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8818881" cy="1569660"/>
          </a:xfrm>
          <a:prstGeom prst="rect">
            <a:avLst/>
          </a:prstGeom>
        </p:spPr>
        <p:txBody>
          <a:bodyPr wrap="square">
            <a:spAutoFit/>
          </a:bodyPr>
          <a:lstStyle/>
          <a:p>
            <a:pPr algn="just"/>
            <a:r>
              <a:rPr lang="vi-VN" sz="1600" dirty="0" smtClean="0"/>
              <a:t>Conform </a:t>
            </a:r>
            <a:r>
              <a:rPr lang="vi-VN" sz="1600" dirty="0"/>
              <a:t>punctului 2.6.4.5 din anexa I la Regulamentul (CE) nr. 1272/2008, lichidele cu un </a:t>
            </a:r>
            <a:r>
              <a:rPr lang="vi-VN" sz="1600" dirty="0">
                <a:solidFill>
                  <a:srgbClr val="FF0000"/>
                </a:solidFill>
              </a:rPr>
              <a:t>punct de aprindere de peste 35 °C </a:t>
            </a:r>
            <a:r>
              <a:rPr lang="vi-VN" sz="1600" u="sng" dirty="0">
                <a:solidFill>
                  <a:srgbClr val="FF0000"/>
                </a:solidFill>
              </a:rPr>
              <a:t>nu este necesar să fie clasificate </a:t>
            </a:r>
            <a:r>
              <a:rPr lang="vi-VN" sz="1600" dirty="0"/>
              <a:t>în categoria 3 dacă s-au obținut rezultate negative la testul susținut de combustibilitate L.2 partea III secțiunea 32 din </a:t>
            </a:r>
            <a:r>
              <a:rPr lang="vi-VN" sz="1600" dirty="0">
                <a:cs typeface="Arial" pitchFamily="34" charset="0"/>
              </a:rPr>
              <a:t>Manualul</a:t>
            </a:r>
            <a:r>
              <a:rPr lang="vi-VN" sz="1600" dirty="0"/>
              <a:t> ONU de teste și criterii. Acest lucru nu este, totuși, valabil în condiții aparte, cum ar fi temperaturi sau presiuni ridicate, și, prin urmare, astfel de lichide sunt incluse la această rubrică. </a:t>
            </a:r>
            <a:endParaRPr lang="en-US" sz="1600" dirty="0"/>
          </a:p>
        </p:txBody>
      </p:sp>
      <p:sp>
        <p:nvSpPr>
          <p:cNvPr id="4" name="Rectangle 3"/>
          <p:cNvSpPr/>
          <p:nvPr/>
        </p:nvSpPr>
        <p:spPr>
          <a:xfrm>
            <a:off x="202818" y="2726511"/>
            <a:ext cx="9022844" cy="369332"/>
          </a:xfrm>
          <a:prstGeom prst="rect">
            <a:avLst/>
          </a:prstGeom>
        </p:spPr>
        <p:txBody>
          <a:bodyPr wrap="square">
            <a:spAutoFit/>
          </a:bodyPr>
          <a:lstStyle/>
          <a:p>
            <a:r>
              <a:rPr lang="vi-VN" dirty="0"/>
              <a:t>Lichid inflamabil </a:t>
            </a:r>
            <a:r>
              <a:rPr lang="en-US" dirty="0" smtClean="0"/>
              <a:t>- </a:t>
            </a:r>
            <a:r>
              <a:rPr lang="vi-VN" dirty="0" smtClean="0"/>
              <a:t> </a:t>
            </a:r>
            <a:r>
              <a:rPr lang="vi-VN" dirty="0"/>
              <a:t>lichid </a:t>
            </a:r>
            <a:r>
              <a:rPr lang="vi-VN" dirty="0" smtClean="0"/>
              <a:t>care</a:t>
            </a:r>
            <a:r>
              <a:rPr lang="en-US" dirty="0" smtClean="0"/>
              <a:t> </a:t>
            </a:r>
            <a:r>
              <a:rPr lang="en-US" dirty="0" smtClean="0">
                <a:latin typeface="Arial" pitchFamily="34" charset="0"/>
                <a:cs typeface="Arial" pitchFamily="34" charset="0"/>
              </a:rPr>
              <a:t>nu</a:t>
            </a:r>
            <a:r>
              <a:rPr lang="vi-VN" dirty="0" smtClean="0"/>
              <a:t> </a:t>
            </a:r>
            <a:r>
              <a:rPr lang="vi-VN" dirty="0"/>
              <a:t>are punctul de aprindere </a:t>
            </a:r>
            <a:r>
              <a:rPr lang="vi-VN" dirty="0" smtClean="0">
                <a:solidFill>
                  <a:srgbClr val="FF0000"/>
                </a:solidFill>
              </a:rPr>
              <a:t> </a:t>
            </a:r>
            <a:r>
              <a:rPr lang="vi-VN" dirty="0">
                <a:solidFill>
                  <a:srgbClr val="FF0000"/>
                </a:solidFill>
              </a:rPr>
              <a:t>mai mare </a:t>
            </a:r>
            <a:r>
              <a:rPr lang="vi-VN" dirty="0" smtClean="0">
                <a:solidFill>
                  <a:srgbClr val="FF0000"/>
                </a:solidFill>
              </a:rPr>
              <a:t>de 60°C</a:t>
            </a:r>
            <a:r>
              <a:rPr lang="vi-VN" dirty="0">
                <a:solidFill>
                  <a:srgbClr val="FF0000"/>
                </a:solidFill>
              </a:rPr>
              <a:t>.</a:t>
            </a:r>
            <a:endParaRPr lang="en-US"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41037552"/>
              </p:ext>
            </p:extLst>
          </p:nvPr>
        </p:nvGraphicFramePr>
        <p:xfrm>
          <a:off x="2667000" y="3535819"/>
          <a:ext cx="6096000" cy="2108200"/>
        </p:xfrm>
        <a:graphic>
          <a:graphicData uri="http://schemas.openxmlformats.org/drawingml/2006/table">
            <a:tbl>
              <a:tblPr firstRow="1" bandRow="1">
                <a:tableStyleId>{5C22544A-7EE6-4342-B048-85BDC9FD1C3A}</a:tableStyleId>
              </a:tblPr>
              <a:tblGrid>
                <a:gridCol w="1447800"/>
                <a:gridCol w="4648200"/>
              </a:tblGrid>
              <a:tr h="457200">
                <a:tc>
                  <a:txBody>
                    <a:bodyPr/>
                    <a:lstStyle/>
                    <a:p>
                      <a:r>
                        <a:rPr lang="en-US" sz="1800" b="0" i="0" u="none" strike="noStrike" kern="1200" baseline="0" dirty="0" err="1" smtClean="0">
                          <a:solidFill>
                            <a:schemeClr val="lt1"/>
                          </a:solidFill>
                          <a:latin typeface="+mn-lt"/>
                          <a:ea typeface="+mn-ea"/>
                          <a:cs typeface="+mn-cs"/>
                        </a:rPr>
                        <a:t>Categoria</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Criterii</a:t>
                      </a:r>
                      <a:endParaRPr lang="en-US" dirty="0"/>
                    </a:p>
                  </a:txBody>
                  <a:tcPr/>
                </a:tc>
              </a:tr>
              <a:tr h="370840">
                <a:tc>
                  <a:txBody>
                    <a:bodyPr/>
                    <a:lstStyle/>
                    <a:p>
                      <a:r>
                        <a:rPr lang="en-US" dirty="0" err="1" smtClean="0"/>
                        <a:t>Categoria</a:t>
                      </a:r>
                      <a:r>
                        <a:rPr lang="en-US" baseline="0" dirty="0" smtClean="0"/>
                        <a:t> 1</a:t>
                      </a:r>
                      <a:endParaRPr lang="en-US" dirty="0"/>
                    </a:p>
                  </a:txBody>
                  <a:tcPr/>
                </a:tc>
                <a:tc>
                  <a:txBody>
                    <a:bodyPr/>
                    <a:lstStyle/>
                    <a:p>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aprindere</a:t>
                      </a:r>
                      <a:r>
                        <a:rPr lang="nl-NL" sz="1800" b="0" i="0" u="none" strike="noStrike" kern="1200" baseline="0" dirty="0" smtClean="0">
                          <a:solidFill>
                            <a:schemeClr val="dk1"/>
                          </a:solidFill>
                          <a:latin typeface="+mn-lt"/>
                          <a:ea typeface="+mn-ea"/>
                          <a:cs typeface="+mn-cs"/>
                        </a:rPr>
                        <a:t> &lt; 23°C </a:t>
                      </a:r>
                      <a:r>
                        <a:rPr lang="nl-NL" sz="1800" b="0" i="0" u="none" strike="noStrike" kern="1200" baseline="0" dirty="0" err="1" smtClean="0">
                          <a:solidFill>
                            <a:schemeClr val="dk1"/>
                          </a:solidFill>
                          <a:latin typeface="+mn-lt"/>
                          <a:ea typeface="+mn-ea"/>
                          <a:cs typeface="+mn-cs"/>
                        </a:rPr>
                        <a:t>şi</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iniţial</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fierbere</a:t>
                      </a:r>
                      <a:r>
                        <a:rPr lang="nl-NL" sz="1800" b="0" i="0" u="none" strike="noStrike" kern="1200" baseline="0" dirty="0" smtClean="0">
                          <a:solidFill>
                            <a:schemeClr val="dk1"/>
                          </a:solidFill>
                          <a:latin typeface="+mn-lt"/>
                          <a:ea typeface="+mn-ea"/>
                          <a:cs typeface="+mn-cs"/>
                        </a:rPr>
                        <a:t> ≤ 35°C</a:t>
                      </a:r>
                      <a:endParaRPr lang="en-US" dirty="0"/>
                    </a:p>
                  </a:txBody>
                  <a:tcPr/>
                </a:tc>
              </a:tr>
              <a:tr h="370840">
                <a:tc>
                  <a:txBody>
                    <a:bodyPr/>
                    <a:lstStyle/>
                    <a:p>
                      <a:r>
                        <a:rPr lang="en-US" dirty="0" err="1" smtClean="0"/>
                        <a:t>Categoria</a:t>
                      </a:r>
                      <a:r>
                        <a:rPr lang="en-US" dirty="0" smtClean="0"/>
                        <a:t> 2</a:t>
                      </a:r>
                      <a:endParaRPr lang="en-US" dirty="0"/>
                    </a:p>
                  </a:txBody>
                  <a:tcPr/>
                </a:tc>
                <a:tc>
                  <a:txBody>
                    <a:bodyPr/>
                    <a:lstStyle/>
                    <a:p>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aprindere</a:t>
                      </a:r>
                      <a:r>
                        <a:rPr lang="nl-NL" sz="1800" b="0" i="0" u="none" strike="noStrike" kern="1200" baseline="0" dirty="0" smtClean="0">
                          <a:solidFill>
                            <a:schemeClr val="dk1"/>
                          </a:solidFill>
                          <a:latin typeface="+mn-lt"/>
                          <a:ea typeface="+mn-ea"/>
                          <a:cs typeface="+mn-cs"/>
                        </a:rPr>
                        <a:t> &lt; 23°C </a:t>
                      </a:r>
                      <a:r>
                        <a:rPr lang="nl-NL" sz="1800" b="0" i="0" u="none" strike="noStrike" kern="1200" baseline="0" dirty="0" err="1" smtClean="0">
                          <a:solidFill>
                            <a:schemeClr val="dk1"/>
                          </a:solidFill>
                          <a:latin typeface="+mn-lt"/>
                          <a:ea typeface="+mn-ea"/>
                          <a:cs typeface="+mn-cs"/>
                        </a:rPr>
                        <a:t>şi</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iniţial</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fierbere</a:t>
                      </a:r>
                      <a:r>
                        <a:rPr lang="nl-NL" sz="1800" b="0" i="0" u="none" strike="noStrike" kern="1200" baseline="0" dirty="0" smtClean="0">
                          <a:solidFill>
                            <a:schemeClr val="dk1"/>
                          </a:solidFill>
                          <a:latin typeface="+mn-lt"/>
                          <a:ea typeface="+mn-ea"/>
                          <a:cs typeface="+mn-cs"/>
                        </a:rPr>
                        <a:t> &gt; 35°C</a:t>
                      </a:r>
                      <a:endParaRPr lang="en-US" dirty="0"/>
                    </a:p>
                  </a:txBody>
                  <a:tcPr/>
                </a:tc>
              </a:tr>
              <a:tr h="370840">
                <a:tc>
                  <a:txBody>
                    <a:bodyPr/>
                    <a:lstStyle/>
                    <a:p>
                      <a:r>
                        <a:rPr lang="en-US" dirty="0" err="1" smtClean="0"/>
                        <a:t>Categoria</a:t>
                      </a:r>
                      <a:r>
                        <a:rPr lang="en-US" baseline="0" dirty="0" smtClean="0"/>
                        <a:t> 3</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Punct</a:t>
                      </a:r>
                      <a:r>
                        <a:rPr lang="en-US" sz="1800" b="0" i="0" u="none" strike="noStrike" kern="1200" baseline="0" dirty="0" smtClean="0">
                          <a:solidFill>
                            <a:schemeClr val="dk1"/>
                          </a:solidFill>
                          <a:latin typeface="+mn-lt"/>
                          <a:ea typeface="+mn-ea"/>
                          <a:cs typeface="+mn-cs"/>
                        </a:rPr>
                        <a:t> de </a:t>
                      </a:r>
                      <a:r>
                        <a:rPr lang="en-US" sz="1800" b="0" i="0" u="none" strike="noStrike" kern="1200" baseline="0" dirty="0" err="1" smtClean="0">
                          <a:solidFill>
                            <a:schemeClr val="dk1"/>
                          </a:solidFill>
                          <a:latin typeface="+mn-lt"/>
                          <a:ea typeface="+mn-ea"/>
                          <a:cs typeface="+mn-cs"/>
                        </a:rPr>
                        <a:t>aprindere</a:t>
                      </a:r>
                      <a:r>
                        <a:rPr lang="en-US" sz="1800" b="0" i="0" u="none" strike="noStrike" kern="1200" baseline="0" dirty="0" smtClean="0">
                          <a:solidFill>
                            <a:schemeClr val="dk1"/>
                          </a:solidFill>
                          <a:latin typeface="+mn-lt"/>
                          <a:ea typeface="+mn-ea"/>
                          <a:cs typeface="+mn-cs"/>
                        </a:rPr>
                        <a:t> ≥ 23°C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 60°C (1)</a:t>
                      </a:r>
                      <a:endParaRPr lang="en-US" dirty="0"/>
                    </a:p>
                  </a:txBody>
                  <a:tcPr/>
                </a:tc>
              </a:tr>
            </a:tbl>
          </a:graphicData>
        </a:graphic>
      </p:graphicFrame>
      <p:sp>
        <p:nvSpPr>
          <p:cNvPr id="7" name="Rectangle 6"/>
          <p:cNvSpPr/>
          <p:nvPr/>
        </p:nvSpPr>
        <p:spPr>
          <a:xfrm>
            <a:off x="3581400" y="3086854"/>
            <a:ext cx="3336426" cy="369332"/>
          </a:xfrm>
          <a:prstGeom prst="rect">
            <a:avLst/>
          </a:prstGeom>
        </p:spPr>
        <p:txBody>
          <a:bodyPr wrap="none">
            <a:spAutoFit/>
          </a:bodyPr>
          <a:lstStyle/>
          <a:p>
            <a:r>
              <a:rPr lang="en-US" b="1" dirty="0" err="1"/>
              <a:t>Criterii</a:t>
            </a:r>
            <a:r>
              <a:rPr lang="en-US" b="1" dirty="0"/>
              <a:t> </a:t>
            </a:r>
            <a:r>
              <a:rPr lang="en-US" b="1" dirty="0" err="1"/>
              <a:t>pentru</a:t>
            </a:r>
            <a:r>
              <a:rPr lang="en-US" b="1" dirty="0"/>
              <a:t> </a:t>
            </a:r>
            <a:r>
              <a:rPr lang="en-US" b="1" dirty="0" err="1"/>
              <a:t>lichide</a:t>
            </a:r>
            <a:r>
              <a:rPr lang="en-US" b="1" dirty="0"/>
              <a:t> </a:t>
            </a:r>
            <a:r>
              <a:rPr lang="en-US" b="1" dirty="0" err="1"/>
              <a:t>inflamabile</a:t>
            </a:r>
            <a:endParaRPr lang="en-US" dirty="0"/>
          </a:p>
        </p:txBody>
      </p:sp>
      <p:sp>
        <p:nvSpPr>
          <p:cNvPr id="12" name="Rounded Rectangle 11"/>
          <p:cNvSpPr/>
          <p:nvPr/>
        </p:nvSpPr>
        <p:spPr>
          <a:xfrm>
            <a:off x="100836" y="5706348"/>
            <a:ext cx="9022845" cy="1151652"/>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1600" b="1" dirty="0">
                <a:solidFill>
                  <a:srgbClr val="FF0000"/>
                </a:solidFill>
                <a:latin typeface="Arial" panose="020B0604020202020204" pitchFamily="34" charset="0"/>
                <a:cs typeface="Arial" panose="020B0604020202020204" pitchFamily="34" charset="0"/>
              </a:rPr>
              <a:t>În sensul </a:t>
            </a:r>
            <a:r>
              <a:rPr lang="vi-VN" sz="1600" b="1" dirty="0" smtClean="0">
                <a:solidFill>
                  <a:srgbClr val="FF0000"/>
                </a:solidFill>
                <a:latin typeface="Arial" panose="020B0604020202020204" pitchFamily="34" charset="0"/>
                <a:cs typeface="Arial" panose="020B0604020202020204" pitchFamily="34" charset="0"/>
              </a:rPr>
              <a:t> regulament</a:t>
            </a:r>
            <a:r>
              <a:rPr lang="en-US" sz="1600" b="1" dirty="0" err="1" smtClean="0">
                <a:solidFill>
                  <a:srgbClr val="FF0000"/>
                </a:solidFill>
                <a:latin typeface="Arial" panose="020B0604020202020204" pitchFamily="34" charset="0"/>
                <a:cs typeface="Arial" panose="020B0604020202020204" pitchFamily="34" charset="0"/>
              </a:rPr>
              <a:t>ului</a:t>
            </a:r>
            <a:r>
              <a:rPr lang="en-US" sz="1600" b="1" dirty="0" smtClean="0">
                <a:solidFill>
                  <a:srgbClr val="FF0000"/>
                </a:solidFill>
                <a:latin typeface="Arial" panose="020B0604020202020204" pitchFamily="34" charset="0"/>
                <a:cs typeface="Arial" panose="020B0604020202020204" pitchFamily="34" charset="0"/>
              </a:rPr>
              <a:t> CLP</a:t>
            </a:r>
            <a:r>
              <a:rPr lang="vi-VN" sz="1600" b="1" dirty="0" smtClean="0">
                <a:solidFill>
                  <a:srgbClr val="FF0000"/>
                </a:solidFill>
                <a:latin typeface="Arial" panose="020B0604020202020204" pitchFamily="34" charset="0"/>
                <a:cs typeface="Arial" panose="020B0604020202020204" pitchFamily="34" charset="0"/>
              </a:rPr>
              <a:t>, </a:t>
            </a:r>
            <a:r>
              <a:rPr lang="vi-VN" sz="1600" b="1" dirty="0">
                <a:solidFill>
                  <a:srgbClr val="FF0000"/>
                </a:solidFill>
                <a:latin typeface="Arial" panose="020B0604020202020204" pitchFamily="34" charset="0"/>
                <a:cs typeface="Arial" panose="020B0604020202020204" pitchFamily="34" charset="0"/>
              </a:rPr>
              <a:t>benzina, motorina şi fracţiile uşoare din petrol al căror punct de aprindere este </a:t>
            </a:r>
            <a:r>
              <a:rPr lang="vi-VN" sz="1600" b="1" dirty="0" smtClean="0">
                <a:solidFill>
                  <a:srgbClr val="FF0000"/>
                </a:solidFill>
                <a:latin typeface="Arial" panose="020B0604020202020204" pitchFamily="34" charset="0"/>
                <a:cs typeface="Arial" panose="020B0604020202020204" pitchFamily="34" charset="0"/>
              </a:rPr>
              <a:t>cuprins</a:t>
            </a:r>
            <a:r>
              <a:rPr lang="en-US" sz="1600" b="1" dirty="0" smtClean="0">
                <a:solidFill>
                  <a:srgbClr val="FF0000"/>
                </a:solidFill>
                <a:latin typeface="Arial" panose="020B0604020202020204" pitchFamily="34" charset="0"/>
                <a:cs typeface="Arial" panose="020B0604020202020204" pitchFamily="34" charset="0"/>
              </a:rPr>
              <a:t> </a:t>
            </a:r>
            <a:r>
              <a:rPr lang="vi-VN" sz="1600" b="1" dirty="0" smtClean="0">
                <a:solidFill>
                  <a:srgbClr val="FF0000"/>
                </a:solidFill>
                <a:latin typeface="Arial" panose="020B0604020202020204" pitchFamily="34" charset="0"/>
                <a:cs typeface="Arial" panose="020B0604020202020204" pitchFamily="34" charset="0"/>
              </a:rPr>
              <a:t>între </a:t>
            </a:r>
            <a:r>
              <a:rPr lang="vi-VN" sz="1600" b="1" dirty="0">
                <a:solidFill>
                  <a:srgbClr val="FF0000"/>
                </a:solidFill>
                <a:latin typeface="Arial" panose="020B0604020202020204" pitchFamily="34" charset="0"/>
                <a:cs typeface="Arial" panose="020B0604020202020204" pitchFamily="34" charset="0"/>
              </a:rPr>
              <a:t>≥ </a:t>
            </a:r>
            <a:r>
              <a:rPr lang="vi-VN" sz="1600" b="1" dirty="0" smtClean="0">
                <a:solidFill>
                  <a:srgbClr val="FF0000"/>
                </a:solidFill>
                <a:latin typeface="Arial" panose="020B0604020202020204" pitchFamily="34" charset="0"/>
                <a:cs typeface="Arial" panose="020B0604020202020204" pitchFamily="34" charset="0"/>
              </a:rPr>
              <a:t>55°C </a:t>
            </a:r>
            <a:r>
              <a:rPr lang="vi-VN" sz="1600" b="1" dirty="0">
                <a:solidFill>
                  <a:srgbClr val="FF0000"/>
                </a:solidFill>
                <a:latin typeface="Arial" panose="020B0604020202020204" pitchFamily="34" charset="0"/>
                <a:cs typeface="Arial" panose="020B0604020202020204" pitchFamily="34" charset="0"/>
              </a:rPr>
              <a:t>şi ≤ </a:t>
            </a:r>
            <a:r>
              <a:rPr lang="vi-VN" sz="1600" b="1" dirty="0" smtClean="0">
                <a:solidFill>
                  <a:srgbClr val="FF0000"/>
                </a:solidFill>
                <a:latin typeface="Arial" panose="020B0604020202020204" pitchFamily="34" charset="0"/>
                <a:cs typeface="Arial" panose="020B0604020202020204" pitchFamily="34" charset="0"/>
              </a:rPr>
              <a:t>75°C </a:t>
            </a:r>
            <a:r>
              <a:rPr lang="vi-VN" sz="1600" b="1" dirty="0">
                <a:solidFill>
                  <a:srgbClr val="FF0000"/>
                </a:solidFill>
                <a:latin typeface="Arial" panose="020B0604020202020204" pitchFamily="34" charset="0"/>
                <a:cs typeface="Arial" panose="020B0604020202020204" pitchFamily="34" charset="0"/>
              </a:rPr>
              <a:t>pot fi considerate ca făcând parte din categoria 3</a:t>
            </a:r>
            <a:r>
              <a:rPr lang="vi-VN" sz="1600" b="1" dirty="0" smtClean="0">
                <a:solidFill>
                  <a:srgbClr val="FF0000"/>
                </a:solidFill>
                <a:latin typeface="Arial" panose="020B0604020202020204" pitchFamily="34" charset="0"/>
                <a:cs typeface="Arial" panose="020B0604020202020204" pitchFamily="34" charset="0"/>
              </a:rPr>
              <a:t>. </a:t>
            </a:r>
            <a:endParaRPr lang="en-US" sz="16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965200" y="596749"/>
            <a:ext cx="4043094" cy="400110"/>
          </a:xfrm>
          <a:prstGeom prst="rect">
            <a:avLst/>
          </a:prstGeom>
        </p:spPr>
        <p:txBody>
          <a:bodyPr wrap="none">
            <a:spAutoFit/>
          </a:bodyPr>
          <a:lstStyle>
            <a:defPPr>
              <a:defRPr lang="en-US"/>
            </a:defPPr>
            <a:lvl1pPr marL="171450" indent="-171450">
              <a:spcBef>
                <a:spcPct val="0"/>
              </a:spcBef>
              <a:buFont typeface="Wingdings" pitchFamily="2" charset="2"/>
              <a:buChar char="Ø"/>
              <a:defRPr sz="2000" b="1">
                <a:latin typeface="Arial" panose="020B0604020202020204" pitchFamily="34" charset="0"/>
                <a:cs typeface="Arial" panose="020B0604020202020204" pitchFamily="34" charset="0"/>
              </a:defRPr>
            </a:lvl1pPr>
          </a:lstStyle>
          <a:p>
            <a:pPr>
              <a:buFont typeface="Wingdings" panose="05000000000000000000" pitchFamily="2" charset="2"/>
              <a:buChar char="§"/>
            </a:pPr>
            <a:r>
              <a:rPr lang="en-US" dirty="0" err="1" smtClean="0"/>
              <a:t>Lichide</a:t>
            </a:r>
            <a:r>
              <a:rPr lang="en-US" dirty="0" smtClean="0"/>
              <a:t> </a:t>
            </a:r>
            <a:r>
              <a:rPr lang="en-US" dirty="0" err="1" smtClean="0"/>
              <a:t>inflamabile</a:t>
            </a:r>
            <a:r>
              <a:rPr lang="en-US" dirty="0"/>
              <a:t> </a:t>
            </a:r>
            <a:r>
              <a:rPr lang="en-US" dirty="0" smtClean="0"/>
              <a:t>(P5a</a:t>
            </a:r>
            <a:r>
              <a:rPr lang="en-US" dirty="0"/>
              <a:t>, </a:t>
            </a:r>
            <a:r>
              <a:rPr lang="en-US" dirty="0" smtClean="0"/>
              <a:t>P5b) </a:t>
            </a:r>
            <a:endParaRPr lang="en-US" dirty="0"/>
          </a:p>
        </p:txBody>
      </p:sp>
    </p:spTree>
    <p:extLst>
      <p:ext uri="{BB962C8B-B14F-4D97-AF65-F5344CB8AC3E}">
        <p14:creationId xmlns:p14="http://schemas.microsoft.com/office/powerpoint/2010/main" val="2370232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2962894"/>
              </p:ext>
            </p:extLst>
          </p:nvPr>
        </p:nvGraphicFramePr>
        <p:xfrm>
          <a:off x="258993" y="978932"/>
          <a:ext cx="5151208" cy="1833880"/>
        </p:xfrm>
        <a:graphic>
          <a:graphicData uri="http://schemas.openxmlformats.org/drawingml/2006/table">
            <a:tbl>
              <a:tblPr firstRow="1" bandRow="1">
                <a:tableStyleId>{5C22544A-7EE6-4342-B048-85BDC9FD1C3A}</a:tableStyleId>
              </a:tblPr>
              <a:tblGrid>
                <a:gridCol w="1287802"/>
                <a:gridCol w="1287802"/>
                <a:gridCol w="1287802"/>
                <a:gridCol w="1287802"/>
              </a:tblGrid>
              <a:tr h="370840">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2</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3</a:t>
                      </a:r>
                      <a:endParaRPr lang="en-US" dirty="0"/>
                    </a:p>
                  </a:txBody>
                  <a:tcPr/>
                </a:tc>
              </a:tr>
              <a:tr h="370840">
                <a:tc>
                  <a:txBody>
                    <a:bodyPr/>
                    <a:lstStyle/>
                    <a:p>
                      <a:r>
                        <a:rPr lang="vi-VN" sz="1800" b="0" i="0" u="none" strike="noStrike" kern="1200" baseline="0" dirty="0" smtClean="0">
                          <a:solidFill>
                            <a:schemeClr val="dk1"/>
                          </a:solidFill>
                          <a:latin typeface="+mn-lt"/>
                          <a:ea typeface="+mn-ea"/>
                          <a:cs typeface="+mn-cs"/>
                        </a:rPr>
                        <a:t>Frază de pericol</a:t>
                      </a:r>
                      <a:endParaRPr lang="en-US" dirty="0"/>
                    </a:p>
                  </a:txBody>
                  <a:tcPr/>
                </a:tc>
                <a:tc>
                  <a:txBody>
                    <a:bodyPr/>
                    <a:lstStyle/>
                    <a:p>
                      <a:r>
                        <a:rPr lang="en-US" sz="1800" b="0" i="0" u="none" strike="noStrike" kern="1200" baseline="0" dirty="0" smtClean="0">
                          <a:solidFill>
                            <a:schemeClr val="dk1"/>
                          </a:solidFill>
                          <a:latin typeface="+mn-lt"/>
                          <a:ea typeface="+mn-ea"/>
                          <a:cs typeface="+mn-cs"/>
                        </a:rPr>
                        <a:t>H224: </a:t>
                      </a:r>
                      <a:r>
                        <a:rPr lang="en-US" sz="1800" b="0" i="0" u="none" strike="noStrike" kern="1200" baseline="0" dirty="0" err="1" smtClean="0">
                          <a:solidFill>
                            <a:schemeClr val="dk1"/>
                          </a:solidFill>
                          <a:latin typeface="+mn-lt"/>
                          <a:ea typeface="+mn-ea"/>
                          <a:cs typeface="+mn-cs"/>
                        </a:rPr>
                        <a:t>Lichid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vapori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extrem</a:t>
                      </a:r>
                      <a:r>
                        <a:rPr lang="en-US" sz="1800" b="0" i="0" u="none" strike="noStrike" kern="1200" baseline="0" dirty="0" smtClean="0">
                          <a:solidFill>
                            <a:schemeClr val="dk1"/>
                          </a:solidFill>
                          <a:latin typeface="+mn-lt"/>
                          <a:ea typeface="+mn-ea"/>
                          <a:cs typeface="+mn-cs"/>
                        </a:rPr>
                        <a:t> de </a:t>
                      </a:r>
                      <a:r>
                        <a:rPr lang="en-US" sz="1800" b="0" i="0" u="none" strike="noStrike" kern="1200" baseline="0" dirty="0" err="1" smtClean="0">
                          <a:solidFill>
                            <a:schemeClr val="dk1"/>
                          </a:solidFill>
                          <a:latin typeface="+mn-lt"/>
                          <a:ea typeface="+mn-ea"/>
                          <a:cs typeface="+mn-cs"/>
                        </a:rPr>
                        <a:t>inflamabili</a:t>
                      </a:r>
                      <a:endParaRPr lang="en-US" dirty="0"/>
                    </a:p>
                  </a:txBody>
                  <a:tcPr/>
                </a:tc>
                <a:tc>
                  <a:txBody>
                    <a:bodyPr/>
                    <a:lstStyle/>
                    <a:p>
                      <a:r>
                        <a:rPr lang="en-US" sz="1800" b="0" i="0" u="none" strike="noStrike" kern="1200" baseline="0" dirty="0" smtClean="0">
                          <a:solidFill>
                            <a:schemeClr val="dk1"/>
                          </a:solidFill>
                          <a:latin typeface="+mn-lt"/>
                          <a:ea typeface="+mn-ea"/>
                          <a:cs typeface="+mn-cs"/>
                        </a:rPr>
                        <a:t>H225: </a:t>
                      </a:r>
                      <a:r>
                        <a:rPr lang="en-US" sz="1800" b="0" i="0" u="none" strike="noStrike" kern="1200" baseline="0" dirty="0" err="1" smtClean="0">
                          <a:solidFill>
                            <a:schemeClr val="dk1"/>
                          </a:solidFill>
                          <a:latin typeface="+mn-lt"/>
                          <a:ea typeface="+mn-ea"/>
                          <a:cs typeface="+mn-cs"/>
                        </a:rPr>
                        <a:t>Lichid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vapori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foarte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inflamabili</a:t>
                      </a:r>
                      <a:endParaRPr lang="en-US" dirty="0"/>
                    </a:p>
                  </a:txBody>
                  <a:tcPr/>
                </a:tc>
                <a:tc>
                  <a:txBody>
                    <a:bodyPr/>
                    <a:lstStyle/>
                    <a:p>
                      <a:r>
                        <a:rPr lang="en-US" sz="1800" b="0" i="0" u="none" strike="noStrike" kern="1200" baseline="0" dirty="0" smtClean="0">
                          <a:solidFill>
                            <a:schemeClr val="dk1"/>
                          </a:solidFill>
                          <a:latin typeface="+mn-lt"/>
                          <a:ea typeface="+mn-ea"/>
                          <a:cs typeface="+mn-cs"/>
                        </a:rPr>
                        <a:t>H226: </a:t>
                      </a:r>
                      <a:r>
                        <a:rPr lang="en-US" sz="1800" b="0" i="0" u="none" strike="noStrike" kern="1200" baseline="0" dirty="0" err="1" smtClean="0">
                          <a:solidFill>
                            <a:schemeClr val="dk1"/>
                          </a:solidFill>
                          <a:latin typeface="+mn-lt"/>
                          <a:ea typeface="+mn-ea"/>
                          <a:cs typeface="+mn-cs"/>
                        </a:rPr>
                        <a:t>Lichid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vapori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inflamabili</a:t>
                      </a:r>
                      <a:endParaRPr lang="en-US" dirty="0"/>
                    </a:p>
                  </a:txBody>
                  <a:tcPr/>
                </a:tc>
              </a:tr>
            </a:tbl>
          </a:graphicData>
        </a:graphic>
      </p:graphicFrame>
      <p:sp>
        <p:nvSpPr>
          <p:cNvPr id="2" name="TextBox 1"/>
          <p:cNvSpPr txBox="1"/>
          <p:nvPr/>
        </p:nvSpPr>
        <p:spPr>
          <a:xfrm>
            <a:off x="304800" y="609600"/>
            <a:ext cx="3016852" cy="369332"/>
          </a:xfrm>
          <a:prstGeom prst="rect">
            <a:avLst/>
          </a:prstGeom>
          <a:noFill/>
        </p:spPr>
        <p:txBody>
          <a:bodyPr wrap="none" rtlCol="0">
            <a:spAutoFit/>
          </a:bodyPr>
          <a:lstStyle/>
          <a:p>
            <a:r>
              <a:rPr lang="en-US" b="1" dirty="0" err="1" smtClean="0"/>
              <a:t>Clasificare</a:t>
            </a:r>
            <a:r>
              <a:rPr lang="en-US" b="1" dirty="0" smtClean="0"/>
              <a:t> </a:t>
            </a:r>
            <a:r>
              <a:rPr lang="en-US" b="1" dirty="0" err="1" smtClean="0"/>
              <a:t>lichide</a:t>
            </a:r>
            <a:r>
              <a:rPr lang="en-US" b="1" dirty="0" smtClean="0"/>
              <a:t> </a:t>
            </a:r>
            <a:r>
              <a:rPr lang="en-US" b="1" dirty="0" err="1" smtClean="0"/>
              <a:t>inflamabile</a:t>
            </a:r>
            <a:r>
              <a:rPr lang="en-US" b="1" dirty="0" smtClean="0"/>
              <a:t> </a:t>
            </a:r>
            <a:endParaRPr lang="en-US" b="1" dirty="0"/>
          </a:p>
        </p:txBody>
      </p:sp>
      <p:sp>
        <p:nvSpPr>
          <p:cNvPr id="4" name="TextBox 3"/>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17520"/>
            <a:ext cx="552225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709326" y="6324600"/>
            <a:ext cx="2945806" cy="369332"/>
          </a:xfrm>
          <a:prstGeom prst="rect">
            <a:avLst/>
          </a:prstGeom>
        </p:spPr>
        <p:txBody>
          <a:bodyPr wrap="none">
            <a:spAutoFit/>
          </a:bodyPr>
          <a:lstStyle/>
          <a:p>
            <a:r>
              <a:rPr lang="en-US" dirty="0"/>
              <a:t>Source: </a:t>
            </a:r>
            <a:r>
              <a:rPr lang="en-US" dirty="0" smtClean="0"/>
              <a:t>www.echa.europa.eu</a:t>
            </a:r>
            <a:endParaRPr lang="en-US" dirty="0"/>
          </a:p>
        </p:txBody>
      </p:sp>
      <p:sp>
        <p:nvSpPr>
          <p:cNvPr id="3" name="TextBox 2"/>
          <p:cNvSpPr txBox="1"/>
          <p:nvPr/>
        </p:nvSpPr>
        <p:spPr>
          <a:xfrm>
            <a:off x="5678127" y="2638028"/>
            <a:ext cx="1639808" cy="369332"/>
          </a:xfrm>
          <a:prstGeom prst="rect">
            <a:avLst/>
          </a:prstGeom>
          <a:noFill/>
        </p:spPr>
        <p:txBody>
          <a:bodyPr wrap="none" rtlCol="0">
            <a:spAutoFit/>
          </a:bodyPr>
          <a:lstStyle/>
          <a:p>
            <a:r>
              <a:rPr lang="en-US" b="1" dirty="0" err="1" smtClean="0"/>
              <a:t>Inflamabilitate</a:t>
            </a:r>
            <a:r>
              <a:rPr lang="en-US" b="1" dirty="0" smtClean="0"/>
              <a:t> </a:t>
            </a:r>
            <a:endParaRPr lang="en-US" b="1" dirty="0"/>
          </a:p>
        </p:txBody>
      </p:sp>
    </p:spTree>
    <p:extLst>
      <p:ext uri="{BB962C8B-B14F-4D97-AF65-F5344CB8AC3E}">
        <p14:creationId xmlns:p14="http://schemas.microsoft.com/office/powerpoint/2010/main" val="2024746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 y="685800"/>
            <a:ext cx="8759129" cy="400110"/>
          </a:xfrm>
          <a:prstGeom prst="rect">
            <a:avLst/>
          </a:prstGeom>
        </p:spPr>
        <p:txBody>
          <a:bodyPr wrap="none">
            <a:spAutoFit/>
          </a:bodyPr>
          <a:lstStyle/>
          <a:p>
            <a:pPr marL="342900" indent="-342900">
              <a:spcBef>
                <a:spcPct val="0"/>
              </a:spcBef>
              <a:buFont typeface="Wingdings" panose="05000000000000000000" pitchFamily="2" charset="2"/>
              <a:buChar char="§"/>
            </a:pPr>
            <a:r>
              <a:rPr lang="pt-BR" sz="2000" b="1" dirty="0">
                <a:latin typeface="Arial" panose="020B0604020202020204" pitchFamily="34" charset="0"/>
                <a:cs typeface="Arial" panose="020B0604020202020204" pitchFamily="34" charset="0"/>
              </a:rPr>
              <a:t>S</a:t>
            </a:r>
            <a:r>
              <a:rPr lang="pt-BR" sz="2000" b="1" dirty="0" smtClean="0">
                <a:latin typeface="Arial" panose="020B0604020202020204" pitchFamily="34" charset="0"/>
                <a:cs typeface="Arial" panose="020B0604020202020204" pitchFamily="34" charset="0"/>
              </a:rPr>
              <a:t>ubstanțe și amestecuri autoreactive și peroxizi organici (P6a, P6b)</a:t>
            </a:r>
            <a:endParaRPr lang="en-US" sz="2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17799020"/>
              </p:ext>
            </p:extLst>
          </p:nvPr>
        </p:nvGraphicFramePr>
        <p:xfrm>
          <a:off x="157480" y="3429000"/>
          <a:ext cx="8529320" cy="1529080"/>
        </p:xfrm>
        <a:graphic>
          <a:graphicData uri="http://schemas.openxmlformats.org/drawingml/2006/table">
            <a:tbl>
              <a:tblPr firstRow="1" bandRow="1">
                <a:tableStyleId>{5C22544A-7EE6-4342-B048-85BDC9FD1C3A}</a:tableStyleId>
              </a:tblPr>
              <a:tblGrid>
                <a:gridCol w="1290320"/>
                <a:gridCol w="1905000"/>
                <a:gridCol w="1676400"/>
                <a:gridCol w="1828800"/>
                <a:gridCol w="1828800"/>
              </a:tblGrid>
              <a:tr h="370840">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Clasificare</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A</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B</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C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D</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E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F</a:t>
                      </a:r>
                      <a:endParaRPr lang="en-US" sz="1400" dirty="0">
                        <a:latin typeface="Arial" panose="020B0604020202020204" pitchFamily="34" charset="0"/>
                        <a:cs typeface="Arial" panose="020B0604020202020204" pitchFamily="34" charset="0"/>
                      </a:endParaRPr>
                    </a:p>
                  </a:txBody>
                  <a:tcPr/>
                </a:tc>
              </a:tr>
              <a:tr h="370840">
                <a:tc>
                  <a:txBody>
                    <a:bodyPr/>
                    <a:lstStyle/>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Frază de pericol</a:t>
                      </a:r>
                      <a:endParaRPr lang="en-US" sz="1400"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H240</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H241</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caz</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H242</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H242</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148987" y="1595735"/>
            <a:ext cx="8961120" cy="1200329"/>
          </a:xfrm>
          <a:prstGeom prst="rect">
            <a:avLst/>
          </a:prstGeom>
        </p:spPr>
        <p:txBody>
          <a:bodyPr wrap="square">
            <a:spAutoFit/>
          </a:bodyPr>
          <a:lstStyle/>
          <a:p>
            <a:pPr algn="just"/>
            <a:r>
              <a:rPr lang="en-US" dirty="0" err="1">
                <a:latin typeface="Arial" panose="020B0604020202020204" pitchFamily="34" charset="0"/>
                <a:cs typeface="Arial" panose="020B0604020202020204" pitchFamily="34" charset="0"/>
              </a:rPr>
              <a:t>Substanţele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amestecurile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autoreactive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sunt</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substanţe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sau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amestecuri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lichide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sau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solide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termic</a:t>
            </a:r>
            <a:r>
              <a:rPr lang="en-US" dirty="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instabile</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susceptibile </a:t>
            </a:r>
            <a:r>
              <a:rPr lang="vi-VN" dirty="0">
                <a:latin typeface="Arial" panose="020B0604020202020204" pitchFamily="34" charset="0"/>
                <a:cs typeface="Arial" panose="020B0604020202020204" pitchFamily="34" charset="0"/>
              </a:rPr>
              <a:t>să sufere o puternică descompunere exotermă chiar în absenţa oxigenului (în aer). </a:t>
            </a:r>
            <a:r>
              <a:rPr lang="vi-VN" dirty="0" smtClean="0">
                <a:latin typeface="Arial" panose="020B0604020202020204" pitchFamily="34" charset="0"/>
                <a:cs typeface="Arial" panose="020B0604020202020204" pitchFamily="34" charset="0"/>
              </a:rPr>
              <a:t>Această</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definiţie </a:t>
            </a:r>
            <a:r>
              <a:rPr lang="vi-VN" dirty="0">
                <a:latin typeface="Arial" panose="020B0604020202020204" pitchFamily="34" charset="0"/>
                <a:cs typeface="Arial" panose="020B0604020202020204" pitchFamily="34" charset="0"/>
              </a:rPr>
              <a:t>exclude substanţele şi amestecurile clasificate </a:t>
            </a:r>
            <a:r>
              <a:rPr lang="vi-VN" dirty="0" smtClean="0">
                <a:latin typeface="Arial" panose="020B0604020202020204" pitchFamily="34" charset="0"/>
                <a:cs typeface="Arial" panose="020B0604020202020204" pitchFamily="34" charset="0"/>
              </a:rPr>
              <a:t>ca </a:t>
            </a:r>
            <a:r>
              <a:rPr lang="vi-VN" dirty="0">
                <a:latin typeface="Arial" panose="020B0604020202020204" pitchFamily="34" charset="0"/>
                <a:cs typeface="Arial" panose="020B0604020202020204" pitchFamily="34" charset="0"/>
              </a:rPr>
              <a:t>fiind </a:t>
            </a:r>
            <a:r>
              <a:rPr lang="vi-VN" dirty="0" smtClean="0">
                <a:latin typeface="Arial" panose="020B0604020202020204" pitchFamily="34" charset="0"/>
                <a:cs typeface="Arial" panose="020B0604020202020204" pitchFamily="34" charset="0"/>
              </a:rPr>
              <a:t>explozivi,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peroxizi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organici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oxidanţi</a:t>
            </a:r>
            <a:r>
              <a:rPr lang="en-US" dirty="0">
                <a:latin typeface="Arial" panose="020B0604020202020204" pitchFamily="34" charset="0"/>
                <a:cs typeface="Arial" panose="020B0604020202020204" pitchFamily="34" charset="0"/>
              </a:rPr>
              <a:t>.</a:t>
            </a:r>
          </a:p>
        </p:txBody>
      </p:sp>
      <p:sp>
        <p:nvSpPr>
          <p:cNvPr id="7" name="TextBox 6"/>
          <p:cNvSpPr txBox="1"/>
          <p:nvPr/>
        </p:nvSpPr>
        <p:spPr>
          <a:xfrm>
            <a:off x="1777064" y="2796064"/>
            <a:ext cx="5775940" cy="369332"/>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Clasificarea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substantelor</a:t>
            </a:r>
            <a:r>
              <a:rPr lang="en-US" dirty="0" smtClean="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ș</a:t>
            </a:r>
            <a:r>
              <a:rPr lang="en-US" dirty="0" err="1"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amestecurilor</a:t>
            </a:r>
            <a:r>
              <a:rPr lang="en-US" dirty="0" smtClean="0">
                <a:latin typeface="Arial" panose="020B0604020202020204" pitchFamily="34" charset="0"/>
                <a:cs typeface="Arial" panose="020B0604020202020204" pitchFamily="34" charset="0"/>
              </a:rPr>
              <a:t> autoreactive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693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910" y="308557"/>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5" name="Rounded Rectangle 4"/>
          <p:cNvSpPr/>
          <p:nvPr/>
        </p:nvSpPr>
        <p:spPr>
          <a:xfrm>
            <a:off x="38100" y="708750"/>
            <a:ext cx="9105900" cy="3101250"/>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Wingdings" panose="05000000000000000000" pitchFamily="2" charset="2"/>
              <a:buChar char="Ø"/>
            </a:pPr>
            <a:r>
              <a:rPr lang="en-US" b="1" dirty="0" smtClean="0">
                <a:solidFill>
                  <a:schemeClr val="tx1"/>
                </a:solidFill>
              </a:rPr>
              <a:t>CERINȚELE </a:t>
            </a:r>
            <a:r>
              <a:rPr lang="en-US" b="1" dirty="0">
                <a:solidFill>
                  <a:schemeClr val="tx1"/>
                </a:solidFill>
              </a:rPr>
              <a:t>PRIVIND COMPLETAREA FIȘEI CU DATE DE </a:t>
            </a:r>
            <a:r>
              <a:rPr lang="en-US" b="1" dirty="0" smtClean="0">
                <a:solidFill>
                  <a:schemeClr val="tx1"/>
                </a:solidFill>
              </a:rPr>
              <a:t>SECURITATE, </a:t>
            </a:r>
            <a:r>
              <a:rPr lang="en-US" b="1" dirty="0" err="1" smtClean="0">
                <a:solidFill>
                  <a:schemeClr val="tx1"/>
                </a:solidFill>
              </a:rPr>
              <a:t>sunt</a:t>
            </a:r>
            <a:r>
              <a:rPr lang="en-US" b="1" dirty="0" smtClean="0">
                <a:solidFill>
                  <a:schemeClr val="tx1"/>
                </a:solidFill>
              </a:rPr>
              <a:t> </a:t>
            </a:r>
            <a:r>
              <a:rPr lang="en-US" b="1" dirty="0" err="1" smtClean="0">
                <a:solidFill>
                  <a:schemeClr val="tx1"/>
                </a:solidFill>
              </a:rPr>
              <a:t>prezentate</a:t>
            </a:r>
            <a:r>
              <a:rPr lang="en-US" b="1" dirty="0" smtClean="0">
                <a:solidFill>
                  <a:schemeClr val="tx1"/>
                </a:solidFill>
              </a:rPr>
              <a:t> in</a:t>
            </a:r>
            <a:endParaRPr lang="en-US" dirty="0">
              <a:solidFill>
                <a:schemeClr val="tx1"/>
              </a:solidFill>
            </a:endParaRPr>
          </a:p>
          <a:p>
            <a:pPr algn="just"/>
            <a:r>
              <a:rPr lang="en-US" i="1" dirty="0" smtClean="0">
                <a:solidFill>
                  <a:schemeClr val="tx1"/>
                </a:solidFill>
              </a:rPr>
              <a:t>ANEXA </a:t>
            </a:r>
            <a:r>
              <a:rPr lang="en-US" i="1" dirty="0">
                <a:solidFill>
                  <a:schemeClr val="tx1"/>
                </a:solidFill>
              </a:rPr>
              <a:t>II </a:t>
            </a:r>
            <a:r>
              <a:rPr lang="en-US" i="1" dirty="0" smtClean="0">
                <a:solidFill>
                  <a:schemeClr val="tx1"/>
                </a:solidFill>
              </a:rPr>
              <a:t>-</a:t>
            </a:r>
            <a:r>
              <a:rPr lang="en-US" dirty="0">
                <a:solidFill>
                  <a:schemeClr val="tx1"/>
                </a:solidFill>
              </a:rPr>
              <a:t> </a:t>
            </a:r>
            <a:r>
              <a:rPr lang="it-IT" dirty="0" smtClean="0">
                <a:solidFill>
                  <a:schemeClr val="tx1"/>
                </a:solidFill>
              </a:rPr>
              <a:t> </a:t>
            </a:r>
            <a:r>
              <a:rPr lang="it-IT" b="1" dirty="0" smtClean="0">
                <a:solidFill>
                  <a:schemeClr val="tx1"/>
                </a:solidFill>
              </a:rPr>
              <a:t>Regulamentul </a:t>
            </a:r>
            <a:r>
              <a:rPr lang="it-IT" b="1" dirty="0">
                <a:solidFill>
                  <a:schemeClr val="tx1"/>
                </a:solidFill>
              </a:rPr>
              <a:t>(CE) NR. 1907/2006 </a:t>
            </a:r>
            <a:r>
              <a:rPr lang="it-IT" b="1" dirty="0" smtClean="0">
                <a:solidFill>
                  <a:schemeClr val="tx1"/>
                </a:solidFill>
              </a:rPr>
              <a:t>al Parlamentului European și al Consiliului </a:t>
            </a:r>
            <a:endParaRPr lang="it-IT" dirty="0" smtClean="0">
              <a:solidFill>
                <a:schemeClr val="tx1"/>
              </a:solidFill>
            </a:endParaRPr>
          </a:p>
          <a:p>
            <a:pPr algn="just"/>
            <a:r>
              <a:rPr lang="en-US" b="1" dirty="0" smtClean="0">
                <a:solidFill>
                  <a:schemeClr val="tx1"/>
                </a:solidFill>
              </a:rPr>
              <a:t>din </a:t>
            </a:r>
            <a:r>
              <a:rPr lang="en-US" b="1" dirty="0">
                <a:solidFill>
                  <a:schemeClr val="tx1"/>
                </a:solidFill>
              </a:rPr>
              <a:t>18 </a:t>
            </a:r>
            <a:r>
              <a:rPr lang="en-US" b="1" dirty="0" err="1">
                <a:solidFill>
                  <a:schemeClr val="tx1"/>
                </a:solidFill>
              </a:rPr>
              <a:t>decembrie</a:t>
            </a:r>
            <a:r>
              <a:rPr lang="en-US" b="1" dirty="0">
                <a:solidFill>
                  <a:schemeClr val="tx1"/>
                </a:solidFill>
              </a:rPr>
              <a:t> 2006 </a:t>
            </a:r>
            <a:r>
              <a:rPr lang="en-US" b="1" dirty="0" err="1" smtClean="0">
                <a:solidFill>
                  <a:schemeClr val="tx1"/>
                </a:solidFill>
              </a:rPr>
              <a:t>privind</a:t>
            </a:r>
            <a:r>
              <a:rPr lang="en-US" b="1" dirty="0" smtClean="0">
                <a:solidFill>
                  <a:schemeClr val="tx1"/>
                </a:solidFill>
              </a:rPr>
              <a:t> </a:t>
            </a:r>
            <a:r>
              <a:rPr lang="en-US" b="1" dirty="0" err="1">
                <a:solidFill>
                  <a:schemeClr val="tx1"/>
                </a:solidFill>
              </a:rPr>
              <a:t>înregistrarea</a:t>
            </a:r>
            <a:r>
              <a:rPr lang="en-US" b="1" dirty="0">
                <a:solidFill>
                  <a:schemeClr val="tx1"/>
                </a:solidFill>
              </a:rPr>
              <a:t>, </a:t>
            </a:r>
            <a:r>
              <a:rPr lang="en-US" b="1" dirty="0" err="1">
                <a:solidFill>
                  <a:schemeClr val="tx1"/>
                </a:solidFill>
              </a:rPr>
              <a:t>evaluarea</a:t>
            </a:r>
            <a:r>
              <a:rPr lang="en-US" b="1" dirty="0">
                <a:solidFill>
                  <a:schemeClr val="tx1"/>
                </a:solidFill>
              </a:rPr>
              <a:t>, </a:t>
            </a:r>
            <a:r>
              <a:rPr lang="en-US" b="1" dirty="0" err="1">
                <a:solidFill>
                  <a:schemeClr val="tx1"/>
                </a:solidFill>
              </a:rPr>
              <a:t>autorizarea</a:t>
            </a:r>
            <a:r>
              <a:rPr lang="en-US" b="1" dirty="0">
                <a:solidFill>
                  <a:schemeClr val="tx1"/>
                </a:solidFill>
              </a:rPr>
              <a:t> </a:t>
            </a:r>
            <a:r>
              <a:rPr lang="en-US" b="1" dirty="0" err="1">
                <a:solidFill>
                  <a:schemeClr val="tx1"/>
                </a:solidFill>
              </a:rPr>
              <a:t>și</a:t>
            </a:r>
            <a:r>
              <a:rPr lang="en-US" b="1" dirty="0">
                <a:solidFill>
                  <a:schemeClr val="tx1"/>
                </a:solidFill>
              </a:rPr>
              <a:t> </a:t>
            </a:r>
            <a:r>
              <a:rPr lang="en-US" b="1" dirty="0" err="1">
                <a:solidFill>
                  <a:schemeClr val="tx1"/>
                </a:solidFill>
              </a:rPr>
              <a:t>restricționarea</a:t>
            </a:r>
            <a:r>
              <a:rPr lang="en-US" b="1" dirty="0">
                <a:solidFill>
                  <a:schemeClr val="tx1"/>
                </a:solidFill>
              </a:rPr>
              <a:t> </a:t>
            </a:r>
            <a:r>
              <a:rPr lang="en-US" b="1" dirty="0" err="1">
                <a:solidFill>
                  <a:schemeClr val="tx1"/>
                </a:solidFill>
              </a:rPr>
              <a:t>substanțelor</a:t>
            </a:r>
            <a:r>
              <a:rPr lang="en-US" b="1" dirty="0">
                <a:solidFill>
                  <a:schemeClr val="tx1"/>
                </a:solidFill>
              </a:rPr>
              <a:t> </a:t>
            </a:r>
            <a:r>
              <a:rPr lang="en-US" b="1" dirty="0" err="1">
                <a:solidFill>
                  <a:schemeClr val="tx1"/>
                </a:solidFill>
              </a:rPr>
              <a:t>chimice</a:t>
            </a:r>
            <a:r>
              <a:rPr lang="en-US" b="1" dirty="0">
                <a:solidFill>
                  <a:schemeClr val="tx1"/>
                </a:solidFill>
              </a:rPr>
              <a:t> (REACH), </a:t>
            </a:r>
            <a:endParaRPr lang="en-US" b="1" dirty="0" smtClean="0">
              <a:solidFill>
                <a:schemeClr val="tx1"/>
              </a:solidFill>
            </a:endParaRPr>
          </a:p>
          <a:p>
            <a:pPr marL="285750" indent="-285750">
              <a:buFont typeface="Wingdings" panose="05000000000000000000" pitchFamily="2" charset="2"/>
              <a:buChar char="§"/>
            </a:pPr>
            <a:r>
              <a:rPr lang="en-US" dirty="0" err="1">
                <a:solidFill>
                  <a:schemeClr val="tx1"/>
                </a:solidFill>
              </a:rPr>
              <a:t>Ghid</a:t>
            </a:r>
            <a:r>
              <a:rPr lang="en-US" dirty="0">
                <a:solidFill>
                  <a:schemeClr val="tx1"/>
                </a:solidFill>
              </a:rPr>
              <a:t> de </a:t>
            </a:r>
            <a:r>
              <a:rPr lang="en-US" dirty="0" err="1">
                <a:solidFill>
                  <a:schemeClr val="tx1"/>
                </a:solidFill>
              </a:rPr>
              <a:t>redactare</a:t>
            </a:r>
            <a:r>
              <a:rPr lang="en-US" dirty="0">
                <a:solidFill>
                  <a:schemeClr val="tx1"/>
                </a:solidFill>
              </a:rPr>
              <a:t> a </a:t>
            </a:r>
            <a:r>
              <a:rPr lang="en-US" dirty="0" err="1">
                <a:solidFill>
                  <a:schemeClr val="tx1"/>
                </a:solidFill>
              </a:rPr>
              <a:t>fișelor</a:t>
            </a:r>
            <a:r>
              <a:rPr lang="en-US" dirty="0">
                <a:solidFill>
                  <a:schemeClr val="tx1"/>
                </a:solidFill>
              </a:rPr>
              <a:t> cu date de </a:t>
            </a:r>
            <a:r>
              <a:rPr lang="en-US" dirty="0" err="1" smtClean="0">
                <a:solidFill>
                  <a:schemeClr val="tx1"/>
                </a:solidFill>
              </a:rPr>
              <a:t>securitate</a:t>
            </a:r>
            <a:r>
              <a:rPr lang="en-US" dirty="0" smtClean="0">
                <a:solidFill>
                  <a:schemeClr val="tx1"/>
                </a:solidFill>
              </a:rPr>
              <a:t>: </a:t>
            </a:r>
          </a:p>
          <a:p>
            <a:pPr marL="285750" indent="-285750">
              <a:buFont typeface="Wingdings" panose="05000000000000000000" pitchFamily="2" charset="2"/>
              <a:buChar char="§"/>
            </a:pPr>
            <a:r>
              <a:rPr lang="en-US" dirty="0">
                <a:solidFill>
                  <a:schemeClr val="tx1"/>
                </a:solidFill>
              </a:rPr>
              <a:t>http://www.anpm.ro/managementul-riscului-seveso</a:t>
            </a:r>
          </a:p>
          <a:p>
            <a:pPr marL="285750" indent="-285750">
              <a:buFont typeface="Wingdings" panose="05000000000000000000" pitchFamily="2" charset="2"/>
              <a:buChar char="§"/>
            </a:pPr>
            <a:r>
              <a:rPr lang="en-US" dirty="0" smtClean="0">
                <a:solidFill>
                  <a:schemeClr val="tx1"/>
                </a:solidFill>
                <a:hlinkClick r:id="rId2"/>
              </a:rPr>
              <a:t>https</a:t>
            </a:r>
            <a:r>
              <a:rPr lang="en-US" dirty="0">
                <a:solidFill>
                  <a:schemeClr val="tx1"/>
                </a:solidFill>
                <a:hlinkClick r:id="rId2"/>
              </a:rPr>
              <a:t>://</a:t>
            </a:r>
            <a:r>
              <a:rPr lang="en-US" dirty="0" smtClean="0">
                <a:solidFill>
                  <a:schemeClr val="tx1"/>
                </a:solidFill>
                <a:hlinkClick r:id="rId2"/>
              </a:rPr>
              <a:t>echa.europa.eu/documents/10162/13643/sds_ro.pdf</a:t>
            </a:r>
            <a:endParaRPr lang="ro-RO" dirty="0" smtClean="0">
              <a:solidFill>
                <a:schemeClr val="tx1"/>
              </a:solidFill>
            </a:endParaRPr>
          </a:p>
          <a:p>
            <a:endParaRPr lang="ro-RO" dirty="0" smtClean="0">
              <a:solidFill>
                <a:schemeClr val="tx1"/>
              </a:solidFill>
            </a:endParaRPr>
          </a:p>
          <a:p>
            <a:endParaRPr lang="en-US" dirty="0">
              <a:solidFill>
                <a:schemeClr val="tx1"/>
              </a:solidFill>
            </a:endParaRPr>
          </a:p>
        </p:txBody>
      </p:sp>
      <p:sp>
        <p:nvSpPr>
          <p:cNvPr id="2" name="Rectangle 1"/>
          <p:cNvSpPr/>
          <p:nvPr/>
        </p:nvSpPr>
        <p:spPr>
          <a:xfrm>
            <a:off x="762000" y="3886200"/>
            <a:ext cx="7696200" cy="2031325"/>
          </a:xfrm>
          <a:prstGeom prst="rect">
            <a:avLst/>
          </a:prstGeom>
        </p:spPr>
        <p:txBody>
          <a:bodyPr wrap="square">
            <a:spAutoFit/>
          </a:bodyPr>
          <a:lstStyle/>
          <a:p>
            <a:pPr marL="285750" indent="-285750" algn="just">
              <a:buFont typeface="Wingdings" panose="05000000000000000000" pitchFamily="2" charset="2"/>
              <a:buChar char="q"/>
            </a:pPr>
            <a:r>
              <a:rPr lang="vi-VN" dirty="0">
                <a:latin typeface="Arial" panose="020B0604020202020204" pitchFamily="34" charset="0"/>
                <a:cs typeface="Arial" panose="020B0604020202020204" pitchFamily="34" charset="0"/>
              </a:rPr>
              <a:t>fișele cu date de securitate furnizate oricărui destinatar înainte de 1 iunie 2015 pot continua să fie utilizate și nu este necesar să respecte dispozițiile </a:t>
            </a:r>
            <a:r>
              <a:rPr lang="ro-RO" dirty="0">
                <a:latin typeface="Arial" panose="020B0604020202020204" pitchFamily="34" charset="0"/>
                <a:cs typeface="Arial" panose="020B0604020202020204" pitchFamily="34" charset="0"/>
              </a:rPr>
              <a:t>A</a:t>
            </a:r>
            <a:r>
              <a:rPr lang="vi-VN" dirty="0" smtClean="0">
                <a:latin typeface="Arial" panose="020B0604020202020204" pitchFamily="34" charset="0"/>
                <a:cs typeface="Arial" panose="020B0604020202020204" pitchFamily="34" charset="0"/>
              </a:rPr>
              <a:t>nexei</a:t>
            </a:r>
            <a:r>
              <a:rPr lang="ro-RO" dirty="0" smtClean="0">
                <a:latin typeface="Arial" panose="020B0604020202020204" pitchFamily="34" charset="0"/>
                <a:cs typeface="Arial" panose="020B0604020202020204" pitchFamily="34" charset="0"/>
              </a:rPr>
              <a:t> din </a:t>
            </a:r>
            <a:r>
              <a:rPr lang="en-US" dirty="0" err="1" smtClean="0">
                <a:latin typeface="Arial" panose="020B0604020202020204" pitchFamily="34" charset="0"/>
                <a:cs typeface="Arial" panose="020B0604020202020204" pitchFamily="34" charset="0"/>
              </a:rPr>
              <a:t>Regulamentul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(UE) 2015/830 </a:t>
            </a:r>
            <a:r>
              <a:rPr lang="en-US" dirty="0" smtClean="0">
                <a:latin typeface="Arial" panose="020B0604020202020204" pitchFamily="34" charset="0"/>
                <a:cs typeface="Arial" panose="020B0604020202020204" pitchFamily="34" charset="0"/>
              </a:rPr>
              <a:t>al </a:t>
            </a:r>
            <a:r>
              <a:rPr lang="en-US" dirty="0" err="1" smtClean="0">
                <a:latin typeface="Arial" panose="020B0604020202020204" pitchFamily="34" charset="0"/>
                <a:cs typeface="Arial" panose="020B0604020202020204" pitchFamily="34" charset="0"/>
              </a:rPr>
              <a:t>Comisiei</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din 28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2015 de </a:t>
            </a:r>
            <a:r>
              <a:rPr lang="en-US" dirty="0" err="1">
                <a:latin typeface="Arial" panose="020B0604020202020204" pitchFamily="34" charset="0"/>
                <a:cs typeface="Arial" panose="020B0604020202020204" pitchFamily="34" charset="0"/>
              </a:rPr>
              <a:t>modificare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Regulamentului</a:t>
            </a:r>
            <a:r>
              <a:rPr lang="en-US" dirty="0">
                <a:latin typeface="Arial" panose="020B0604020202020204" pitchFamily="34" charset="0"/>
                <a:cs typeface="Arial" panose="020B0604020202020204" pitchFamily="34" charset="0"/>
              </a:rPr>
              <a:t> (CE) </a:t>
            </a:r>
            <a:r>
              <a:rPr lang="en-US" dirty="0" err="1">
                <a:latin typeface="Arial" panose="020B0604020202020204" pitchFamily="34" charset="0"/>
                <a:cs typeface="Arial" panose="020B0604020202020204" pitchFamily="34" charset="0"/>
              </a:rPr>
              <a:t>nr</a:t>
            </a:r>
            <a:r>
              <a:rPr lang="en-US" dirty="0">
                <a:latin typeface="Arial" panose="020B0604020202020204" pitchFamily="34" charset="0"/>
                <a:cs typeface="Arial" panose="020B0604020202020204" pitchFamily="34" charset="0"/>
              </a:rPr>
              <a:t>. 1907/2006 al </a:t>
            </a:r>
            <a:r>
              <a:rPr lang="en-US" dirty="0" err="1">
                <a:latin typeface="Arial" panose="020B0604020202020204" pitchFamily="34" charset="0"/>
                <a:cs typeface="Arial" panose="020B0604020202020204" pitchFamily="34" charset="0"/>
              </a:rPr>
              <a:t>Parlamentului</a:t>
            </a:r>
            <a:r>
              <a:rPr lang="en-US" dirty="0">
                <a:latin typeface="Arial" panose="020B0604020202020204" pitchFamily="34" charset="0"/>
                <a:cs typeface="Arial" panose="020B0604020202020204" pitchFamily="34" charset="0"/>
              </a:rPr>
              <a:t> European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Consiliului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înregistrarea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evaluarea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autorizarea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restricționarea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substanțelor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chimice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REACH)</a:t>
            </a:r>
            <a:r>
              <a:rPr lang="ro-RO" b="1" dirty="0" smtClean="0">
                <a:latin typeface="Arial" panose="020B0604020202020204" pitchFamily="34" charset="0"/>
                <a:cs typeface="Arial" panose="020B0604020202020204" pitchFamily="34" charset="0"/>
              </a:rPr>
              <a:t>, </a:t>
            </a:r>
            <a:r>
              <a:rPr lang="vi-VN" b="1" dirty="0" smtClean="0">
                <a:latin typeface="Arial" panose="020B0604020202020204" pitchFamily="34" charset="0"/>
                <a:cs typeface="Arial" panose="020B0604020202020204" pitchFamily="34" charset="0"/>
              </a:rPr>
              <a:t>până </a:t>
            </a:r>
            <a:r>
              <a:rPr lang="vi-VN" b="1" dirty="0">
                <a:latin typeface="Arial" panose="020B0604020202020204" pitchFamily="34" charset="0"/>
                <a:cs typeface="Arial" panose="020B0604020202020204" pitchFamily="34" charset="0"/>
              </a:rPr>
              <a:t>la 31 mai 2017.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188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 y="685800"/>
            <a:ext cx="8602035" cy="400110"/>
          </a:xfrm>
          <a:prstGeom prst="rect">
            <a:avLst/>
          </a:prstGeom>
        </p:spPr>
        <p:txBody>
          <a:bodyPr wrap="none">
            <a:spAutoFit/>
          </a:bodyPr>
          <a:lstStyle/>
          <a:p>
            <a:pPr marL="171450" indent="-171450">
              <a:spcBef>
                <a:spcPct val="0"/>
              </a:spcBef>
              <a:buFont typeface="Wingdings" pitchFamily="2" charset="2"/>
              <a:buChar char="Ø"/>
            </a:pPr>
            <a:r>
              <a:rPr lang="pt-BR" sz="2000" b="1" dirty="0">
                <a:latin typeface="Arial" panose="020B0604020202020204" pitchFamily="34" charset="0"/>
                <a:cs typeface="Arial" panose="020B0604020202020204" pitchFamily="34" charset="0"/>
              </a:rPr>
              <a:t>S</a:t>
            </a:r>
            <a:r>
              <a:rPr lang="pt-BR" sz="2000" b="1" dirty="0" smtClean="0">
                <a:latin typeface="Arial" panose="020B0604020202020204" pitchFamily="34" charset="0"/>
                <a:cs typeface="Arial" panose="020B0604020202020204" pitchFamily="34" charset="0"/>
              </a:rPr>
              <a:t>ubstanțe și amestecuri autoreactive și peroxizi organici (P6a, P6b)</a:t>
            </a:r>
            <a:endParaRPr lang="en-US" sz="2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7676238"/>
              </p:ext>
            </p:extLst>
          </p:nvPr>
        </p:nvGraphicFramePr>
        <p:xfrm>
          <a:off x="355600" y="3733800"/>
          <a:ext cx="8534400" cy="3022600"/>
        </p:xfrm>
        <a:graphic>
          <a:graphicData uri="http://schemas.openxmlformats.org/drawingml/2006/table">
            <a:tbl>
              <a:tblPr firstRow="1" bandRow="1">
                <a:tableStyleId>{5C22544A-7EE6-4342-B048-85BDC9FD1C3A}</a:tableStyleId>
              </a:tblPr>
              <a:tblGrid>
                <a:gridCol w="1422400"/>
                <a:gridCol w="1422400"/>
                <a:gridCol w="1422400"/>
                <a:gridCol w="1422400"/>
                <a:gridCol w="1422400"/>
                <a:gridCol w="1422400"/>
              </a:tblGrid>
              <a:tr h="370840">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Clasificare</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A</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B</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C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D</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E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F</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G</a:t>
                      </a:r>
                      <a:endParaRPr lang="en-US" sz="1400" dirty="0">
                        <a:latin typeface="Arial" panose="020B0604020202020204" pitchFamily="34" charset="0"/>
                        <a:cs typeface="Arial" panose="020B0604020202020204" pitchFamily="34" charset="0"/>
                      </a:endParaRPr>
                    </a:p>
                  </a:txBody>
                  <a:tcPr/>
                </a:tc>
              </a:tr>
              <a:tr h="370840">
                <a:tc>
                  <a:txBody>
                    <a:bodyPr/>
                    <a:lstStyle/>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Frază de pericol</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H240: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H241: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caz</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H242: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H242: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c>
                  <a:txBody>
                    <a:bodyPr/>
                    <a:lstStyle/>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la testele de laborator, nici nu detonează în cavitaţie, nici nu deflagrează</a:t>
                      </a: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deloc şi nu prezintă niciun efect la încălzirea în spaţiu închis şi nicio putere de explozie</a:t>
                      </a:r>
                      <a:endParaRPr lang="en-US" sz="1400"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7" name="TextBox 6"/>
          <p:cNvSpPr txBox="1"/>
          <p:nvPr/>
        </p:nvSpPr>
        <p:spPr>
          <a:xfrm>
            <a:off x="2974962" y="3015734"/>
            <a:ext cx="3441968" cy="369332"/>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Clasificarea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peroxizilor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organici</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1" y="1219200"/>
            <a:ext cx="9110106" cy="1569660"/>
          </a:xfrm>
          <a:prstGeom prst="rect">
            <a:avLst/>
          </a:prstGeom>
        </p:spPr>
        <p:txBody>
          <a:bodyPr wrap="square">
            <a:spAutoFit/>
          </a:bodyPr>
          <a:lstStyle/>
          <a:p>
            <a:r>
              <a:rPr lang="en-US" sz="1600" b="1" dirty="0" err="1">
                <a:solidFill>
                  <a:srgbClr val="FF0000"/>
                </a:solidFill>
                <a:latin typeface="Arial" panose="020B0604020202020204" pitchFamily="34" charset="0"/>
                <a:cs typeface="Arial" panose="020B0604020202020204" pitchFamily="34" charset="0"/>
              </a:rPr>
              <a:t>Peroxizii</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organici</a:t>
            </a:r>
            <a:r>
              <a:rPr lang="en-US" sz="1600" b="1" dirty="0">
                <a:solidFill>
                  <a:srgbClr val="FF0000"/>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substanţe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amestecuri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instabile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termic</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care </a:t>
            </a:r>
            <a:r>
              <a:rPr lang="vi-VN" sz="1600" dirty="0" smtClean="0">
                <a:latin typeface="Arial" panose="020B0604020202020204" pitchFamily="34" charset="0"/>
                <a:cs typeface="Arial" panose="020B0604020202020204" pitchFamily="34" charset="0"/>
              </a:rPr>
              <a:t>pot </a:t>
            </a:r>
            <a:r>
              <a:rPr lang="vi-VN" sz="1600" dirty="0">
                <a:latin typeface="Arial" panose="020B0604020202020204" pitchFamily="34" charset="0"/>
                <a:cs typeface="Arial" panose="020B0604020202020204" pitchFamily="34" charset="0"/>
              </a:rPr>
              <a:t>suferi </a:t>
            </a:r>
            <a:r>
              <a:rPr lang="vi-VN" sz="1600" dirty="0" smtClean="0">
                <a:latin typeface="Arial" panose="020B0604020202020204" pitchFamily="34" charset="0"/>
                <a:cs typeface="Arial" panose="020B0604020202020204" pitchFamily="34" charset="0"/>
              </a:rPr>
              <a:t>o</a:t>
            </a:r>
            <a:r>
              <a:rPr lang="en-US" sz="1600" dirty="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descompunere </a:t>
            </a:r>
            <a:r>
              <a:rPr lang="vi-VN" sz="1600" dirty="0">
                <a:latin typeface="Arial" panose="020B0604020202020204" pitchFamily="34" charset="0"/>
                <a:cs typeface="Arial" panose="020B0604020202020204" pitchFamily="34" charset="0"/>
              </a:rPr>
              <a:t>exotermă autoaccelerată. În plus, pot prezenta una sau mai multe din </a:t>
            </a:r>
            <a:r>
              <a:rPr lang="vi-VN" sz="1600" dirty="0" smtClean="0">
                <a:latin typeface="Arial" panose="020B0604020202020204" pitchFamily="34" charset="0"/>
                <a:cs typeface="Arial" panose="020B0604020202020204" pitchFamily="34" charset="0"/>
              </a:rPr>
              <a:t>proprietăţile</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următoare</a:t>
            </a:r>
            <a:r>
              <a:rPr lang="vi-VN" sz="16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sunt </a:t>
            </a:r>
            <a:r>
              <a:rPr lang="pt-BR" sz="1600" dirty="0" err="1">
                <a:latin typeface="Arial" panose="020B0604020202020204" pitchFamily="34" charset="0"/>
                <a:cs typeface="Arial" panose="020B0604020202020204" pitchFamily="34" charset="0"/>
              </a:rPr>
              <a:t>susceptibile</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descompunere</a:t>
            </a:r>
            <a:r>
              <a:rPr lang="pt-BR" sz="1600" dirty="0">
                <a:latin typeface="Arial" panose="020B0604020202020204" pitchFamily="34" charset="0"/>
                <a:cs typeface="Arial" panose="020B0604020202020204" pitchFamily="34" charset="0"/>
              </a:rPr>
              <a:t> </a:t>
            </a:r>
            <a:r>
              <a:rPr lang="pt-BR" sz="1600" dirty="0" err="1" smtClean="0">
                <a:latin typeface="Arial" panose="020B0604020202020204" pitchFamily="34" charset="0"/>
                <a:cs typeface="Arial" panose="020B0604020202020204" pitchFamily="34" charset="0"/>
              </a:rPr>
              <a:t>explozivă</a:t>
            </a:r>
            <a:r>
              <a:rPr lang="pt-BR"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sz="1600" dirty="0" err="1" smtClean="0">
                <a:latin typeface="Arial" panose="020B0604020202020204" pitchFamily="34" charset="0"/>
                <a:cs typeface="Arial" panose="020B0604020202020204" pitchFamily="34" charset="0"/>
              </a:rPr>
              <a:t>ard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cu </a:t>
            </a:r>
            <a:r>
              <a:rPr lang="en-US" sz="1600" dirty="0" err="1" smtClean="0">
                <a:latin typeface="Arial" panose="020B0604020202020204" pitchFamily="34" charset="0"/>
                <a:cs typeface="Arial" panose="020B0604020202020204" pitchFamily="34" charset="0"/>
              </a:rPr>
              <a:t>rapiditate</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fr-FR" sz="1600" dirty="0" err="1" smtClean="0">
                <a:latin typeface="Arial" panose="020B0604020202020204" pitchFamily="34" charset="0"/>
                <a:cs typeface="Arial" panose="020B0604020202020204" pitchFamily="34" charset="0"/>
              </a:rPr>
              <a:t>sunt</a:t>
            </a:r>
            <a:r>
              <a:rPr lang="fr-FR" sz="1600" dirty="0" smtClean="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sensibile</a:t>
            </a:r>
            <a:r>
              <a:rPr lang="fr-FR" sz="1600" dirty="0">
                <a:latin typeface="Arial" panose="020B0604020202020204" pitchFamily="34" charset="0"/>
                <a:cs typeface="Arial" panose="020B0604020202020204" pitchFamily="34" charset="0"/>
              </a:rPr>
              <a:t> la </a:t>
            </a:r>
            <a:r>
              <a:rPr lang="fr-FR" sz="1600" dirty="0" err="1">
                <a:latin typeface="Arial" panose="020B0604020202020204" pitchFamily="34" charset="0"/>
                <a:cs typeface="Arial" panose="020B0604020202020204" pitchFamily="34" charset="0"/>
              </a:rPr>
              <a:t>şoc</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sau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fricţiune</a:t>
            </a:r>
            <a:r>
              <a:rPr lang="fr-FR"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vi-VN" sz="1600" dirty="0" smtClean="0">
                <a:latin typeface="Arial" panose="020B0604020202020204" pitchFamily="34" charset="0"/>
                <a:cs typeface="Arial" panose="020B0604020202020204" pitchFamily="34" charset="0"/>
              </a:rPr>
              <a:t>reacţionează </a:t>
            </a:r>
            <a:r>
              <a:rPr lang="vi-VN" sz="1600" dirty="0">
                <a:latin typeface="Arial" panose="020B0604020202020204" pitchFamily="34" charset="0"/>
                <a:cs typeface="Arial" panose="020B0604020202020204" pitchFamily="34" charset="0"/>
              </a:rPr>
              <a:t>periculos cu alte substanţe</a:t>
            </a:r>
            <a:r>
              <a:rPr lang="vi-VN" sz="1600" dirty="0" smtClean="0">
                <a:latin typeface="Arial" panose="020B0604020202020204" pitchFamily="34" charset="0"/>
                <a:cs typeface="Arial" panose="020B0604020202020204" pitchFamily="34" charset="0"/>
              </a:rPr>
              <a:t>.</a:t>
            </a:r>
            <a:endParaRPr lang="vi-V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764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371600"/>
            <a:ext cx="8686801" cy="1569660"/>
          </a:xfrm>
          <a:prstGeom prst="rect">
            <a:avLst/>
          </a:prstGeom>
        </p:spPr>
        <p:txBody>
          <a:bodyPr wrap="square">
            <a:spAutoFit/>
          </a:bodyPr>
          <a:lstStyle/>
          <a:p>
            <a:pPr algn="just"/>
            <a:r>
              <a:rPr lang="vi-VN" sz="1600" dirty="0" smtClean="0">
                <a:latin typeface="Arial" panose="020B0604020202020204" pitchFamily="34" charset="0"/>
                <a:cs typeface="Arial" panose="020B0604020202020204" pitchFamily="34" charset="0"/>
              </a:rPr>
              <a:t>În </a:t>
            </a:r>
            <a:r>
              <a:rPr lang="vi-VN" sz="1600" dirty="0">
                <a:latin typeface="Arial" panose="020B0604020202020204" pitchFamily="34" charset="0"/>
                <a:cs typeface="Arial" panose="020B0604020202020204" pitchFamily="34" charset="0"/>
              </a:rPr>
              <a:t>scopul </a:t>
            </a:r>
            <a:r>
              <a:rPr lang="vi-VN" sz="1600" dirty="0" smtClean="0">
                <a:latin typeface="Arial" panose="020B0604020202020204" pitchFamily="34" charset="0"/>
                <a:cs typeface="Arial" panose="020B0604020202020204" pitchFamily="34" charset="0"/>
              </a:rPr>
              <a:t>aplicări</a:t>
            </a:r>
            <a:r>
              <a:rPr lang="en-US" sz="16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Legii</a:t>
            </a:r>
            <a:r>
              <a:rPr lang="en-US" sz="1600" dirty="0" smtClean="0">
                <a:latin typeface="Arial" panose="020B0604020202020204" pitchFamily="34" charset="0"/>
                <a:cs typeface="Arial" panose="020B0604020202020204" pitchFamily="34" charset="0"/>
              </a:rPr>
              <a:t> SEVESO</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biogazul îmbogățit poate fi clasificat la </a:t>
            </a:r>
            <a:r>
              <a:rPr lang="en-US" sz="1600" dirty="0" smtClean="0">
                <a:latin typeface="Arial" panose="020B0604020202020204" pitchFamily="34" charset="0"/>
                <a:cs typeface="Arial" panose="020B0604020202020204" pitchFamily="34" charset="0"/>
              </a:rPr>
              <a:t>in </a:t>
            </a:r>
            <a:r>
              <a:rPr lang="en-US" sz="1600" dirty="0" err="1" smtClean="0">
                <a:latin typeface="Arial" panose="020B0604020202020204" pitchFamily="34" charset="0"/>
                <a:cs typeface="Arial" panose="020B0604020202020204" pitchFamily="34" charset="0"/>
              </a:rPr>
              <a:t>categoria</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Gaze </a:t>
            </a:r>
            <a:r>
              <a:rPr lang="en-US" sz="1600" b="1" dirty="0" err="1">
                <a:latin typeface="Arial" panose="020B0604020202020204" pitchFamily="34" charset="0"/>
                <a:cs typeface="Arial" panose="020B0604020202020204" pitchFamily="34" charset="0"/>
              </a:rPr>
              <a:t>lichefiate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inflamabile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categoria</a:t>
            </a:r>
            <a:r>
              <a:rPr lang="en-US" sz="1600" b="1" dirty="0">
                <a:latin typeface="Arial" panose="020B0604020202020204" pitchFamily="34" charset="0"/>
                <a:cs typeface="Arial" panose="020B0604020202020204" pitchFamily="34" charset="0"/>
              </a:rPr>
              <a:t> 1 </a:t>
            </a:r>
            <a:r>
              <a:rPr lang="en-US" sz="1600" b="1" dirty="0" err="1">
                <a:latin typeface="Arial" panose="020B0604020202020204" pitchFamily="34" charset="0"/>
                <a:cs typeface="Arial" panose="020B0604020202020204" pitchFamily="34" charset="0"/>
              </a:rPr>
              <a:t>sau</a:t>
            </a:r>
            <a:r>
              <a:rPr lang="en-US" sz="1600" b="1" dirty="0">
                <a:latin typeface="Arial" panose="020B0604020202020204" pitchFamily="34" charset="0"/>
                <a:cs typeface="Arial" panose="020B0604020202020204" pitchFamily="34" charset="0"/>
              </a:rPr>
              <a:t> 2 (</a:t>
            </a:r>
            <a:r>
              <a:rPr lang="en-US" sz="1600" b="1" dirty="0" err="1">
                <a:latin typeface="Arial" panose="020B0604020202020204" pitchFamily="34" charset="0"/>
                <a:cs typeface="Arial" panose="020B0604020202020204" pitchFamily="34" charset="0"/>
              </a:rPr>
              <a:t>inclusiv</a:t>
            </a:r>
            <a:r>
              <a:rPr lang="en-US" sz="1600" b="1" dirty="0">
                <a:latin typeface="Arial" panose="020B0604020202020204" pitchFamily="34" charset="0"/>
                <a:cs typeface="Arial" panose="020B0604020202020204" pitchFamily="34" charset="0"/>
              </a:rPr>
              <a:t> GPL) </a:t>
            </a:r>
            <a:r>
              <a:rPr lang="en-US" sz="1600" b="1" dirty="0" err="1">
                <a:latin typeface="Arial" panose="020B0604020202020204" pitchFamily="34" charset="0"/>
                <a:cs typeface="Arial" panose="020B0604020202020204" pitchFamily="34" charset="0"/>
              </a:rPr>
              <a:t>și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gaz</a:t>
            </a:r>
            <a:r>
              <a:rPr lang="en-US" sz="1600" b="1" dirty="0">
                <a:latin typeface="Arial" panose="020B0604020202020204" pitchFamily="34" charset="0"/>
                <a:cs typeface="Arial" panose="020B0604020202020204" pitchFamily="34" charset="0"/>
              </a:rPr>
              <a:t> natural </a:t>
            </a:r>
            <a:r>
              <a:rPr lang="en-US" sz="1600" dirty="0" smtClean="0"/>
              <a:t>“ </a:t>
            </a:r>
            <a:r>
              <a:rPr lang="vi-VN" sz="1600" dirty="0" smtClean="0">
                <a:latin typeface="Arial" panose="020B0604020202020204" pitchFamily="34" charset="0"/>
                <a:cs typeface="Arial" panose="020B0604020202020204" pitchFamily="34" charset="0"/>
              </a:rPr>
              <a:t>rubrica </a:t>
            </a:r>
            <a:r>
              <a:rPr lang="vi-VN" sz="1600" dirty="0">
                <a:latin typeface="Arial" panose="020B0604020202020204" pitchFamily="34" charset="0"/>
                <a:cs typeface="Arial" panose="020B0604020202020204" pitchFamily="34" charset="0"/>
              </a:rPr>
              <a:t>18 din anexa I partea 2 atunci când a fost prelucrat în conformitate cu standardele aplicabile biogazului purificat și îmbogățit, </a:t>
            </a:r>
            <a:r>
              <a:rPr lang="vi-VN" sz="1600" dirty="0">
                <a:solidFill>
                  <a:srgbClr val="FF0000"/>
                </a:solidFill>
                <a:latin typeface="Arial" panose="020B0604020202020204" pitchFamily="34" charset="0"/>
                <a:cs typeface="Arial" panose="020B0604020202020204" pitchFamily="34" charset="0"/>
              </a:rPr>
              <a:t>asigurând o calitate echivalentă cu cea a gazului natural, inclusiv în ceea ce privește conținutul de metan, și care are o cantitate maximă de oxigen de 1 %. </a:t>
            </a:r>
            <a:endParaRPr lang="en-US" sz="16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076960" y="31850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914400" y="831334"/>
            <a:ext cx="2593980" cy="400110"/>
          </a:xfrm>
          <a:prstGeom prst="rect">
            <a:avLst/>
          </a:prstGeom>
        </p:spPr>
        <p:txBody>
          <a:bodyPr wrap="none">
            <a:spAutoFit/>
          </a:bodyPr>
          <a:lstStyle/>
          <a:p>
            <a:pPr marL="171450" indent="-171450">
              <a:spcBef>
                <a:spcPct val="0"/>
              </a:spcBef>
              <a:buFont typeface="Wingdings" pitchFamily="2" charset="2"/>
              <a:buChar char="Ø"/>
            </a:pPr>
            <a:r>
              <a:rPr lang="en-US" sz="2000" b="1" dirty="0" smtClean="0">
                <a:latin typeface="Arial" panose="020B0604020202020204" pitchFamily="34" charset="0"/>
                <a:cs typeface="Arial" panose="020B0604020202020204" pitchFamily="34" charset="0"/>
              </a:rPr>
              <a:t> </a:t>
            </a:r>
            <a:r>
              <a:rPr lang="vi-VN" sz="2000" b="1" dirty="0" smtClean="0">
                <a:latin typeface="Arial" panose="020B0604020202020204" pitchFamily="34" charset="0"/>
                <a:cs typeface="Arial" panose="020B0604020202020204" pitchFamily="34" charset="0"/>
              </a:rPr>
              <a:t>Biogaz </a:t>
            </a:r>
            <a:r>
              <a:rPr lang="vi-VN" sz="2000" b="1" dirty="0">
                <a:latin typeface="Arial" panose="020B0604020202020204" pitchFamily="34" charset="0"/>
                <a:cs typeface="Arial" panose="020B0604020202020204" pitchFamily="34" charset="0"/>
              </a:rPr>
              <a:t>îmbogățit </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533400" y="3728720"/>
            <a:ext cx="8229600" cy="1754326"/>
          </a:xfrm>
          <a:prstGeom prst="rect">
            <a:avLst/>
          </a:prstGeom>
        </p:spPr>
        <p:txBody>
          <a:bodyPr wrap="square">
            <a:spAutoFit/>
          </a:bodyPr>
          <a:lstStyle/>
          <a:p>
            <a:pPr marL="285750" indent="-285750">
              <a:buFont typeface="Wingdings" panose="05000000000000000000" pitchFamily="2" charset="2"/>
              <a:buChar char="Ø"/>
            </a:pPr>
            <a:r>
              <a:rPr lang="vi-VN" dirty="0">
                <a:latin typeface="Arial" panose="020B0604020202020204" pitchFamily="34" charset="0"/>
                <a:cs typeface="Arial" panose="020B0604020202020204" pitchFamily="34" charset="0"/>
              </a:rPr>
              <a:t>În cazul în </a:t>
            </a:r>
            <a:r>
              <a:rPr lang="vi-VN" dirty="0" smtClean="0">
                <a:latin typeface="Arial" panose="020B0604020202020204" pitchFamily="34" charset="0"/>
                <a:cs typeface="Arial" panose="020B0604020202020204" pitchFamily="34" charset="0"/>
              </a:rPr>
              <a:t>care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substantele</a:t>
            </a:r>
            <a:r>
              <a:rPr lang="en-US" dirty="0" smtClean="0">
                <a:latin typeface="Arial" panose="020B0604020202020204" pitchFamily="34" charset="0"/>
                <a:cs typeface="Arial" panose="020B0604020202020204" pitchFamily="34" charset="0"/>
              </a:rPr>
              <a:t> enumerate la pct. 42-48 din </a:t>
            </a:r>
            <a:r>
              <a:rPr lang="en-US" dirty="0" err="1" smtClean="0">
                <a:latin typeface="Arial" panose="020B0604020202020204" pitchFamily="34" charset="0"/>
                <a:cs typeface="Arial" panose="020B0604020202020204" pitchFamily="34" charset="0"/>
              </a:rPr>
              <a:t>partea</a:t>
            </a:r>
            <a:r>
              <a:rPr lang="en-US" dirty="0" smtClean="0">
                <a:latin typeface="Arial" panose="020B0604020202020204" pitchFamily="34" charset="0"/>
                <a:cs typeface="Arial" panose="020B0604020202020204" pitchFamily="34" charset="0"/>
              </a:rPr>
              <a:t> a 2-a (</a:t>
            </a:r>
            <a:r>
              <a:rPr lang="vi-VN" dirty="0" smtClean="0">
                <a:latin typeface="Arial" panose="020B0604020202020204" pitchFamily="34" charset="0"/>
                <a:cs typeface="Arial" panose="020B0604020202020204" pitchFamily="34" charset="0"/>
              </a:rPr>
              <a:t>Propilamină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Acrilat</a:t>
            </a:r>
            <a:r>
              <a:rPr lang="en-US" dirty="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terț-butil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2-Metil-3-butenonitril,</a:t>
            </a:r>
            <a:r>
              <a:rPr lang="vi-VN" dirty="0">
                <a:latin typeface="Arial" panose="020B0604020202020204" pitchFamily="34" charset="0"/>
                <a:cs typeface="Arial" panose="020B0604020202020204" pitchFamily="34" charset="0"/>
              </a:rPr>
              <a:t> Tetrahidro-3,5-dimetil-1,3,5,-tiadiazină-2-tionă (dazomet</a:t>
            </a:r>
            <a:r>
              <a:rPr lang="vi-VN"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Acrilat</a:t>
            </a:r>
            <a:r>
              <a:rPr lang="en-US" dirty="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metil</a:t>
            </a:r>
            <a:r>
              <a:rPr lang="en-US" dirty="0" smtClean="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3-Metilpiridină</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1-Bromo-3-cloropropan) </a:t>
            </a:r>
            <a:r>
              <a:rPr lang="vi-VN" dirty="0" smtClean="0">
                <a:latin typeface="Arial" panose="020B0604020202020204" pitchFamily="34" charset="0"/>
                <a:cs typeface="Arial" panose="020B0604020202020204" pitchFamily="34" charset="0"/>
              </a:rPr>
              <a:t>se </a:t>
            </a:r>
            <a:r>
              <a:rPr lang="vi-VN" dirty="0">
                <a:latin typeface="Arial" panose="020B0604020202020204" pitchFamily="34" charset="0"/>
                <a:cs typeface="Arial" panose="020B0604020202020204" pitchFamily="34" charset="0"/>
              </a:rPr>
              <a:t>încadrează la categoria </a:t>
            </a:r>
            <a:r>
              <a:rPr lang="vi-VN" dirty="0">
                <a:solidFill>
                  <a:srgbClr val="FF0000"/>
                </a:solidFill>
                <a:latin typeface="Arial" panose="020B0604020202020204" pitchFamily="34" charset="0"/>
                <a:cs typeface="Arial" panose="020B0604020202020204" pitchFamily="34" charset="0"/>
              </a:rPr>
              <a:t>P5a lichide inflamabile sau P5b lichide inflamabile, se aplică cele mai reduse cantități relevante pentru încadrare, </a:t>
            </a:r>
            <a:endParaRPr lang="en-US"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3378143" y="872209"/>
            <a:ext cx="4572000" cy="646331"/>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1350143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840" y="1241604"/>
            <a:ext cx="8077200" cy="584775"/>
          </a:xfrm>
          <a:prstGeom prst="rect">
            <a:avLst/>
          </a:prstGeom>
        </p:spPr>
        <p:txBody>
          <a:bodyPr wrap="square">
            <a:spAutoFit/>
          </a:bodyPr>
          <a:lstStyle/>
          <a:p>
            <a:r>
              <a:rPr lang="vi-VN" sz="1600" b="1" i="1" dirty="0"/>
              <a:t>Lichid piroforic </a:t>
            </a:r>
            <a:r>
              <a:rPr lang="vi-VN" sz="1600" dirty="0"/>
              <a:t>înseamnă o substanţă sau un amestec lichid(ă) care, chiar în cantităţi mici, este susceptibil(ă) </a:t>
            </a:r>
            <a:r>
              <a:rPr lang="vi-VN" sz="1600" dirty="0" smtClean="0"/>
              <a:t>să</a:t>
            </a:r>
            <a:r>
              <a:rPr lang="en-US" sz="1600" dirty="0" smtClean="0"/>
              <a:t> </a:t>
            </a:r>
            <a:r>
              <a:rPr lang="vi-VN" sz="1600" dirty="0" smtClean="0"/>
              <a:t>se </a:t>
            </a:r>
            <a:r>
              <a:rPr lang="vi-VN" sz="1600" dirty="0"/>
              <a:t>aprindă în cinci minute după ce intră în contact cu aerul.</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1076960" y="31850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508668" y="831334"/>
            <a:ext cx="3233578" cy="400110"/>
          </a:xfrm>
          <a:prstGeom prst="rect">
            <a:avLst/>
          </a:prstGeom>
        </p:spPr>
        <p:txBody>
          <a:bodyPr wrap="none">
            <a:spAutoFit/>
          </a:bodyPr>
          <a:lstStyle/>
          <a:p>
            <a:pPr marL="171450" indent="-171450">
              <a:spcBef>
                <a:spcPct val="0"/>
              </a:spcBef>
              <a:buFont typeface="Wingdings" pitchFamily="2" charset="2"/>
              <a:buChar char="Ø"/>
            </a:pP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Lichide</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piroforice</a:t>
            </a:r>
            <a:r>
              <a:rPr lang="en-US" sz="2000" b="1" dirty="0" smtClean="0">
                <a:latin typeface="Arial" panose="020B0604020202020204" pitchFamily="34" charset="0"/>
                <a:cs typeface="Arial" panose="020B0604020202020204" pitchFamily="34" charset="0"/>
              </a:rPr>
              <a:t> (P7)</a:t>
            </a:r>
            <a:r>
              <a:rPr lang="vi-VN"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8" name="Rectangle 7"/>
          <p:cNvSpPr/>
          <p:nvPr/>
        </p:nvSpPr>
        <p:spPr>
          <a:xfrm>
            <a:off x="3378143" y="872209"/>
            <a:ext cx="4572000" cy="646331"/>
          </a:xfrm>
          <a:prstGeom prst="rect">
            <a:avLst/>
          </a:prstGeom>
        </p:spPr>
        <p:txBody>
          <a:bodyPr>
            <a:spAutoFit/>
          </a:bodyPr>
          <a:lstStyle/>
          <a:p>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60314474"/>
              </p:ext>
            </p:extLst>
          </p:nvPr>
        </p:nvGraphicFramePr>
        <p:xfrm>
          <a:off x="2194408" y="2590800"/>
          <a:ext cx="3606610" cy="1280160"/>
        </p:xfrm>
        <a:graphic>
          <a:graphicData uri="http://schemas.openxmlformats.org/drawingml/2006/table">
            <a:tbl>
              <a:tblPr firstRow="1" bandRow="1">
                <a:tableStyleId>{5C22544A-7EE6-4342-B048-85BDC9FD1C3A}</a:tableStyleId>
              </a:tblPr>
              <a:tblGrid>
                <a:gridCol w="1803305"/>
                <a:gridCol w="1803305"/>
              </a:tblGrid>
              <a:tr h="149979">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r>
              <a:tr h="873571">
                <a:tc>
                  <a:txBody>
                    <a:bodyPr/>
                    <a:lstStyle/>
                    <a:p>
                      <a:r>
                        <a:rPr lang="vi-VN" sz="1800" b="0" i="0" u="none" strike="noStrike" kern="1200" baseline="0" dirty="0" smtClean="0">
                          <a:solidFill>
                            <a:schemeClr val="dk1"/>
                          </a:solidFill>
                          <a:latin typeface="+mn-lt"/>
                          <a:ea typeface="+mn-ea"/>
                          <a:cs typeface="+mn-cs"/>
                        </a:rPr>
                        <a:t>Frază de pericol</a:t>
                      </a:r>
                      <a:endParaRPr lang="en-US" dirty="0"/>
                    </a:p>
                  </a:txBody>
                  <a:tcPr/>
                </a:tc>
                <a:tc>
                  <a:txBody>
                    <a:bodyPr/>
                    <a:lstStyle/>
                    <a:p>
                      <a:r>
                        <a:rPr lang="pt-BR" dirty="0" smtClean="0"/>
                        <a:t>H250: Se </a:t>
                      </a:r>
                      <a:r>
                        <a:rPr lang="pt-BR" dirty="0" err="1" smtClean="0"/>
                        <a:t>aprinde</a:t>
                      </a:r>
                      <a:r>
                        <a:rPr lang="pt-BR" dirty="0" smtClean="0"/>
                        <a:t> </a:t>
                      </a:r>
                      <a:r>
                        <a:rPr lang="pt-BR" dirty="0" err="1" smtClean="0"/>
                        <a:t>spontan</a:t>
                      </a:r>
                      <a:r>
                        <a:rPr lang="pt-BR" dirty="0" smtClean="0"/>
                        <a:t> </a:t>
                      </a:r>
                      <a:r>
                        <a:rPr lang="pt-BR" dirty="0" err="1" smtClean="0"/>
                        <a:t>în</a:t>
                      </a:r>
                      <a:r>
                        <a:rPr lang="pt-BR" dirty="0" smtClean="0"/>
                        <a:t> </a:t>
                      </a:r>
                      <a:r>
                        <a:rPr lang="pt-BR" dirty="0" err="1" smtClean="0"/>
                        <a:t>contact</a:t>
                      </a:r>
                      <a:r>
                        <a:rPr lang="pt-BR" dirty="0" smtClean="0"/>
                        <a:t> cu </a:t>
                      </a:r>
                      <a:r>
                        <a:rPr lang="pt-BR" dirty="0" err="1" smtClean="0"/>
                        <a:t>aerul</a:t>
                      </a:r>
                      <a:endParaRPr lang="en-US" dirty="0"/>
                    </a:p>
                  </a:txBody>
                  <a:tcPr/>
                </a:tc>
              </a:tr>
            </a:tbl>
          </a:graphicData>
        </a:graphic>
      </p:graphicFrame>
      <p:sp>
        <p:nvSpPr>
          <p:cNvPr id="11" name="Rectangle 10"/>
          <p:cNvSpPr/>
          <p:nvPr/>
        </p:nvSpPr>
        <p:spPr>
          <a:xfrm>
            <a:off x="1371600" y="2005290"/>
            <a:ext cx="4429418"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Clasificarea</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lichidelor</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solidelor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piroforice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685800" y="4114800"/>
            <a:ext cx="2480166" cy="400110"/>
          </a:xfrm>
          <a:prstGeom prst="rect">
            <a:avLst/>
          </a:prstGeom>
        </p:spPr>
        <p:txBody>
          <a:bodyPr wrap="none">
            <a:spAutoFit/>
          </a:bodyPr>
          <a:lstStyle/>
          <a:p>
            <a:pPr marL="171450" indent="-171450">
              <a:spcBef>
                <a:spcPct val="0"/>
              </a:spcBef>
              <a:buFont typeface="Wingdings" pitchFamily="2" charset="2"/>
              <a:buChar char="Ø"/>
            </a:pP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Solide</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piroforice</a:t>
            </a:r>
            <a:endParaRPr lang="en-US" sz="2000" b="1" dirty="0">
              <a:latin typeface="Arial" panose="020B0604020202020204" pitchFamily="34" charset="0"/>
              <a:cs typeface="Arial" panose="020B0604020202020204" pitchFamily="34" charset="0"/>
            </a:endParaRPr>
          </a:p>
        </p:txBody>
      </p:sp>
      <p:sp>
        <p:nvSpPr>
          <p:cNvPr id="13" name="Rectangle 12"/>
          <p:cNvSpPr/>
          <p:nvPr/>
        </p:nvSpPr>
        <p:spPr>
          <a:xfrm>
            <a:off x="304800" y="4533166"/>
            <a:ext cx="8610600" cy="584775"/>
          </a:xfrm>
          <a:prstGeom prst="rect">
            <a:avLst/>
          </a:prstGeom>
        </p:spPr>
        <p:txBody>
          <a:bodyPr wrap="square">
            <a:spAutoFit/>
          </a:bodyPr>
          <a:lstStyle/>
          <a:p>
            <a:r>
              <a:rPr lang="vi-VN" sz="1600" b="1" i="1" dirty="0"/>
              <a:t>Solid piroforic </a:t>
            </a:r>
            <a:r>
              <a:rPr lang="vi-VN" sz="1600" dirty="0"/>
              <a:t>înseamnă o substanţă solidă sau un amestec solid(ă) care, chiar în cantităţi mici, este susceptibil(ă) să se aprindă în cinci minute după ce intră în contact cu aerul.</a:t>
            </a:r>
            <a:endParaRPr lang="en-US" sz="1600" dirty="0"/>
          </a:p>
        </p:txBody>
      </p:sp>
    </p:spTree>
    <p:extLst>
      <p:ext uri="{BB962C8B-B14F-4D97-AF65-F5344CB8AC3E}">
        <p14:creationId xmlns:p14="http://schemas.microsoft.com/office/powerpoint/2010/main" val="384420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11885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381000" y="703234"/>
            <a:ext cx="6091539" cy="1015663"/>
          </a:xfrm>
          <a:prstGeom prst="rect">
            <a:avLst/>
          </a:prstGeom>
        </p:spPr>
        <p:txBody>
          <a:bodyPr wrap="none">
            <a:spAutoFit/>
          </a:bodyPr>
          <a:lstStyle/>
          <a:p>
            <a:pPr marL="342900" indent="-342900">
              <a:lnSpc>
                <a:spcPct val="150000"/>
              </a:lnSpc>
              <a:spcBef>
                <a:spcPct val="0"/>
              </a:spcBef>
              <a:buFont typeface="Wingdings" panose="05000000000000000000" pitchFamily="2" charset="2"/>
              <a:buChar char="v"/>
            </a:pPr>
            <a:r>
              <a:rPr lang="ro-RO" sz="2000" b="1" dirty="0" smtClean="0">
                <a:latin typeface="Arial" panose="020B0604020202020204" pitchFamily="34" charset="0"/>
                <a:cs typeface="Arial" panose="020B0604020202020204" pitchFamily="34" charset="0"/>
              </a:rPr>
              <a:t>P</a:t>
            </a:r>
            <a:r>
              <a:rPr lang="en-US" sz="2000" b="1" dirty="0" err="1" smtClean="0">
                <a:latin typeface="Arial" panose="020B0604020202020204" pitchFamily="34" charset="0"/>
                <a:cs typeface="Arial" panose="020B0604020202020204" pitchFamily="34" charset="0"/>
              </a:rPr>
              <a:t>ericol</a:t>
            </a:r>
            <a:r>
              <a:rPr lang="ro-RO" sz="2000" b="1" dirty="0" smtClean="0">
                <a:latin typeface="Arial" panose="020B0604020202020204" pitchFamily="34" charset="0"/>
                <a:cs typeface="Arial" panose="020B0604020202020204" pitchFamily="34" charset="0"/>
              </a:rPr>
              <a:t>e</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mediu</a:t>
            </a:r>
            <a:r>
              <a:rPr lang="ro-RO"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“E” </a:t>
            </a:r>
            <a:endParaRPr lang="en-US" sz="2000" b="1" dirty="0">
              <a:latin typeface="Arial" panose="020B0604020202020204" pitchFamily="34" charset="0"/>
              <a:cs typeface="Arial" panose="020B0604020202020204" pitchFamily="34" charset="0"/>
            </a:endParaRPr>
          </a:p>
          <a:p>
            <a:pPr marL="342900" indent="-342900">
              <a:lnSpc>
                <a:spcPct val="150000"/>
              </a:lnSpc>
              <a:spcBef>
                <a:spcPct val="0"/>
              </a:spcBef>
              <a:buFont typeface="Wingdings" panose="05000000000000000000" pitchFamily="2" charset="2"/>
              <a:buChar char="§"/>
            </a:pPr>
            <a:r>
              <a:rPr lang="ro-RO" sz="2000" b="1" dirty="0" smtClean="0">
                <a:latin typeface="Arial" panose="020B0604020202020204" pitchFamily="34" charset="0"/>
                <a:cs typeface="Arial" panose="020B0604020202020204" pitchFamily="34" charset="0"/>
              </a:rPr>
              <a:t> </a:t>
            </a:r>
            <a:r>
              <a:rPr lang="en-US" sz="2000" dirty="0" err="1"/>
              <a:t>Periculoase</a:t>
            </a:r>
            <a:r>
              <a:rPr lang="en-US" sz="2000" dirty="0"/>
              <a:t> </a:t>
            </a:r>
            <a:r>
              <a:rPr lang="en-US" sz="2000" dirty="0" err="1"/>
              <a:t>pentru</a:t>
            </a:r>
            <a:r>
              <a:rPr lang="en-US" sz="2000" dirty="0"/>
              <a:t> </a:t>
            </a:r>
            <a:r>
              <a:rPr lang="en-US" sz="2000" dirty="0" err="1"/>
              <a:t>mediul</a:t>
            </a:r>
            <a:r>
              <a:rPr lang="en-US" sz="2000" dirty="0"/>
              <a:t> </a:t>
            </a:r>
            <a:r>
              <a:rPr lang="en-US" sz="2000" dirty="0" err="1"/>
              <a:t>acvatic</a:t>
            </a:r>
            <a:r>
              <a:rPr lang="en-US" sz="2000" dirty="0"/>
              <a:t> </a:t>
            </a:r>
            <a:r>
              <a:rPr lang="en-US" sz="2000" dirty="0" err="1"/>
              <a:t>în</a:t>
            </a:r>
            <a:r>
              <a:rPr lang="en-US" sz="2000" dirty="0"/>
              <a:t> </a:t>
            </a:r>
            <a:r>
              <a:rPr lang="en-US" sz="2000" dirty="0" err="1"/>
              <a:t>categoria</a:t>
            </a:r>
            <a:r>
              <a:rPr lang="en-US" sz="2000" dirty="0"/>
              <a:t> </a:t>
            </a:r>
            <a:r>
              <a:rPr lang="en-US" sz="2000" dirty="0" err="1"/>
              <a:t>acut</a:t>
            </a:r>
            <a:r>
              <a:rPr lang="en-US" sz="2000" dirty="0"/>
              <a:t> 1</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356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905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10160" y="229191"/>
            <a:ext cx="2560316" cy="369332"/>
          </a:xfrm>
          <a:prstGeom prst="rect">
            <a:avLst/>
          </a:prstGeom>
        </p:spPr>
        <p:txBody>
          <a:bodyPr wrap="none">
            <a:spAutoFit/>
          </a:bodyPr>
          <a:lstStyle>
            <a:defPPr>
              <a:defRPr lang="en-US"/>
            </a:defPPr>
            <a:lvl1pPr marL="171450" indent="-171450">
              <a:spcBef>
                <a:spcPct val="0"/>
              </a:spcBef>
              <a:buFont typeface="Wingdings" pitchFamily="2" charset="2"/>
              <a:buChar char="Ø"/>
              <a:defRPr sz="2000" b="1">
                <a:latin typeface="Arial" panose="020B0604020202020204" pitchFamily="34" charset="0"/>
                <a:cs typeface="Arial" panose="020B0604020202020204" pitchFamily="34" charset="0"/>
              </a:defRPr>
            </a:lvl1pPr>
          </a:lstStyle>
          <a:p>
            <a:r>
              <a:rPr lang="en-US" sz="1800" dirty="0" err="1"/>
              <a:t>Azotatul</a:t>
            </a:r>
            <a:r>
              <a:rPr lang="en-US" sz="1800" dirty="0"/>
              <a:t> de </a:t>
            </a:r>
            <a:r>
              <a:rPr lang="en-US" sz="1800" dirty="0" err="1"/>
              <a:t>amoniu</a:t>
            </a:r>
            <a:r>
              <a:rPr lang="en-US" sz="1800" dirty="0"/>
              <a:t> </a:t>
            </a:r>
          </a:p>
        </p:txBody>
      </p:sp>
      <p:graphicFrame>
        <p:nvGraphicFramePr>
          <p:cNvPr id="5" name="Table 4"/>
          <p:cNvGraphicFramePr>
            <a:graphicFrameLocks noGrp="1"/>
          </p:cNvGraphicFramePr>
          <p:nvPr>
            <p:extLst>
              <p:ext uri="{D42A27DB-BD31-4B8C-83A1-F6EECF244321}">
                <p14:modId xmlns:p14="http://schemas.microsoft.com/office/powerpoint/2010/main" val="321331100"/>
              </p:ext>
            </p:extLst>
          </p:nvPr>
        </p:nvGraphicFramePr>
        <p:xfrm>
          <a:off x="0" y="637540"/>
          <a:ext cx="9144000" cy="6156960"/>
        </p:xfrm>
        <a:graphic>
          <a:graphicData uri="http://schemas.openxmlformats.org/drawingml/2006/table">
            <a:tbl>
              <a:tblPr firstRow="1" bandRow="1">
                <a:tableStyleId>{5C22544A-7EE6-4342-B048-85BDC9FD1C3A}</a:tableStyleId>
              </a:tblPr>
              <a:tblGrid>
                <a:gridCol w="867104"/>
                <a:gridCol w="8276896"/>
              </a:tblGrid>
              <a:tr h="355831">
                <a:tc>
                  <a:txBody>
                    <a:bodyPr/>
                    <a:lstStyle/>
                    <a:p>
                      <a:r>
                        <a:rPr lang="en-US" sz="1050" dirty="0" err="1" smtClean="0">
                          <a:latin typeface="Arial" panose="020B0604020202020204" pitchFamily="34" charset="0"/>
                          <a:cs typeface="Arial" panose="020B0604020202020204" pitchFamily="34" charset="0"/>
                        </a:rPr>
                        <a:t>Limite</a:t>
                      </a:r>
                      <a:r>
                        <a:rPr lang="en-US" sz="1050" dirty="0" smtClean="0">
                          <a:latin typeface="Arial" panose="020B0604020202020204" pitchFamily="34" charset="0"/>
                          <a:cs typeface="Arial" panose="020B0604020202020204" pitchFamily="34" charset="0"/>
                        </a:rPr>
                        <a:t> de </a:t>
                      </a:r>
                      <a:r>
                        <a:rPr lang="en-US" sz="1050" dirty="0" err="1" smtClean="0">
                          <a:latin typeface="Arial" panose="020B0604020202020204" pitchFamily="34" charset="0"/>
                          <a:cs typeface="Arial" panose="020B0604020202020204" pitchFamily="34" charset="0"/>
                        </a:rPr>
                        <a:t>incadrare</a:t>
                      </a:r>
                      <a:r>
                        <a:rPr lang="en-US"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txBody>
                  <a:tcPr/>
                </a:tc>
                <a:tc>
                  <a:txBody>
                    <a:bodyPr/>
                    <a:lstStyle/>
                    <a:p>
                      <a:pPr algn="ctr"/>
                      <a:r>
                        <a:rPr lang="en-US" sz="1400" dirty="0" err="1" smtClean="0">
                          <a:latin typeface="Arial" panose="020B0604020202020204" pitchFamily="34" charset="0"/>
                          <a:cs typeface="Arial" panose="020B0604020202020204" pitchFamily="34" charset="0"/>
                        </a:rPr>
                        <a:t>Descriere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r>
              <a:tr h="1718945">
                <a:tc>
                  <a:txBody>
                    <a:bodyPr/>
                    <a:lstStyle/>
                    <a:p>
                      <a:r>
                        <a:rPr lang="vi-VN" sz="1400" b="1" dirty="0" smtClean="0">
                          <a:latin typeface="Arial" panose="020B0604020202020204" pitchFamily="34" charset="0"/>
                          <a:cs typeface="Arial" panose="020B0604020202020204" pitchFamily="34" charset="0"/>
                        </a:rPr>
                        <a:t>5 000/</a:t>
                      </a:r>
                      <a:r>
                        <a:rPr lang="en-US" sz="1400" b="1" dirty="0" smtClean="0">
                          <a:latin typeface="Arial" panose="020B0604020202020204" pitchFamily="34" charset="0"/>
                          <a:cs typeface="Arial" panose="020B0604020202020204" pitchFamily="34" charset="0"/>
                        </a:rPr>
                        <a:t> </a:t>
                      </a:r>
                      <a:r>
                        <a:rPr lang="vi-VN" sz="1400" b="1" dirty="0" smtClean="0">
                          <a:latin typeface="Arial" panose="020B0604020202020204" pitchFamily="34" charset="0"/>
                          <a:cs typeface="Arial" panose="020B0604020202020204" pitchFamily="34" charset="0"/>
                        </a:rPr>
                        <a:t>10 000</a:t>
                      </a:r>
                      <a:endParaRPr lang="en-US" sz="1400" b="1" dirty="0">
                        <a:latin typeface="Arial" panose="020B0604020202020204" pitchFamily="34" charset="0"/>
                        <a:cs typeface="Arial" panose="020B0604020202020204" pitchFamily="34" charset="0"/>
                      </a:endParaRPr>
                    </a:p>
                  </a:txBody>
                  <a:tcPr/>
                </a:tc>
                <a:tc>
                  <a:txBody>
                    <a:bodyPr/>
                    <a:lstStyle/>
                    <a:p>
                      <a:r>
                        <a:rPr lang="vi-VN" sz="1400" b="1" dirty="0" smtClean="0">
                          <a:latin typeface="Arial" panose="020B0604020202020204" pitchFamily="34" charset="0"/>
                          <a:cs typeface="Arial" panose="020B0604020202020204" pitchFamily="34" charset="0"/>
                        </a:rPr>
                        <a:t>îngrășăminte capabile de o descompunere autoîntreținută</a:t>
                      </a:r>
                      <a:r>
                        <a:rPr lang="en-US" sz="1400" b="1" dirty="0" smtClean="0">
                          <a:latin typeface="Arial" panose="020B0604020202020204" pitchFamily="34" charset="0"/>
                          <a:cs typeface="Arial" panose="020B0604020202020204" pitchFamily="34" charset="0"/>
                        </a:rPr>
                        <a:t>. </a:t>
                      </a:r>
                      <a:r>
                        <a:rPr lang="vi-VN" sz="1400" b="1"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Se aplică îngrășămintelor </a:t>
                      </a:r>
                      <a:r>
                        <a:rPr lang="vi-VN" sz="1400" b="1" dirty="0" smtClean="0">
                          <a:solidFill>
                            <a:srgbClr val="FF0000"/>
                          </a:solidFill>
                          <a:latin typeface="Arial" panose="020B0604020202020204" pitchFamily="34" charset="0"/>
                          <a:cs typeface="Arial" panose="020B0604020202020204" pitchFamily="34" charset="0"/>
                        </a:rPr>
                        <a:t>complexe/compuse pe bază de azotat de amoniu </a:t>
                      </a:r>
                      <a:r>
                        <a:rPr lang="vi-VN" sz="1400" dirty="0" smtClean="0">
                          <a:latin typeface="Arial" panose="020B0604020202020204" pitchFamily="34" charset="0"/>
                          <a:cs typeface="Arial" panose="020B0604020202020204" pitchFamily="34" charset="0"/>
                        </a:rPr>
                        <a:t>(îngrășămintele complexe/compuse conțin amestecuri de azotat de amoniu cu fosfat și/sau potas</a:t>
                      </a:r>
                      <a:r>
                        <a:rPr lang="en-US" sz="1400" dirty="0" err="1" smtClean="0">
                          <a:latin typeface="Arial" panose="020B0604020202020204" pitchFamily="34" charset="0"/>
                          <a:cs typeface="Arial" panose="020B0604020202020204" pitchFamily="34" charset="0"/>
                        </a:rPr>
                        <a:t>iu</a:t>
                      </a:r>
                      <a:r>
                        <a:rPr lang="vi-VN" sz="1400" dirty="0" smtClean="0">
                          <a:latin typeface="Arial" panose="020B0604020202020204" pitchFamily="34" charset="0"/>
                          <a:cs typeface="Arial" panose="020B0604020202020204" pitchFamily="34" charset="0"/>
                        </a:rPr>
                        <a:t>) care sunt capabile de descompunere autoîntreținută c</a:t>
                      </a:r>
                      <a:r>
                        <a:rPr lang="en-US" sz="1400" dirty="0" err="1" smtClean="0">
                          <a:latin typeface="Arial" panose="020B0604020202020204" pitchFamily="34" charset="0"/>
                          <a:cs typeface="Arial" panose="020B0604020202020204" pitchFamily="34" charset="0"/>
                        </a:rPr>
                        <a:t>onform</a:t>
                      </a:r>
                      <a:r>
                        <a:rPr lang="vi-VN" sz="1400" dirty="0" smtClean="0">
                          <a:latin typeface="Arial" panose="020B0604020202020204" pitchFamily="34" charset="0"/>
                          <a:cs typeface="Arial" panose="020B0604020202020204" pitchFamily="34" charset="0"/>
                        </a:rPr>
                        <a:t> testului Trough al ONU în care </a:t>
                      </a:r>
                      <a:r>
                        <a:rPr lang="vi-VN" sz="1400" b="1" dirty="0" smtClean="0">
                          <a:solidFill>
                            <a:srgbClr val="FF0000"/>
                          </a:solidFill>
                          <a:latin typeface="Arial" panose="020B0604020202020204" pitchFamily="34" charset="0"/>
                          <a:cs typeface="Arial" panose="020B0604020202020204" pitchFamily="34" charset="0"/>
                        </a:rPr>
                        <a:t>conți</a:t>
                      </a:r>
                      <a:r>
                        <a:rPr lang="en-US" sz="1400" b="1" dirty="0" err="1" smtClean="0">
                          <a:solidFill>
                            <a:srgbClr val="FF0000"/>
                          </a:solidFill>
                          <a:latin typeface="Arial" panose="020B0604020202020204" pitchFamily="34" charset="0"/>
                          <a:cs typeface="Arial" panose="020B0604020202020204" pitchFamily="34" charset="0"/>
                        </a:rPr>
                        <a:t>nutul</a:t>
                      </a:r>
                      <a:r>
                        <a:rPr lang="en-US" sz="1400" b="1" dirty="0" smtClean="0">
                          <a:solidFill>
                            <a:srgbClr val="FF0000"/>
                          </a:solidFill>
                          <a:latin typeface="Arial" panose="020B0604020202020204" pitchFamily="34" charset="0"/>
                          <a:cs typeface="Arial" panose="020B0604020202020204" pitchFamily="34" charset="0"/>
                        </a:rPr>
                        <a:t> </a:t>
                      </a:r>
                      <a:r>
                        <a:rPr lang="vi-VN" sz="1400" b="1" dirty="0" smtClean="0">
                          <a:solidFill>
                            <a:srgbClr val="FF0000"/>
                          </a:solidFill>
                          <a:latin typeface="Arial" panose="020B0604020202020204" pitchFamily="34" charset="0"/>
                          <a:cs typeface="Arial" panose="020B0604020202020204" pitchFamily="34" charset="0"/>
                        </a:rPr>
                        <a:t>de azot </a:t>
                      </a:r>
                      <a:r>
                        <a:rPr lang="en-US" sz="1400" b="1" dirty="0" smtClean="0">
                          <a:solidFill>
                            <a:srgbClr val="FF0000"/>
                          </a:solidFill>
                          <a:latin typeface="Arial" panose="020B0604020202020204" pitchFamily="34" charset="0"/>
                          <a:cs typeface="Arial" panose="020B0604020202020204" pitchFamily="34" charset="0"/>
                        </a:rPr>
                        <a:t>, </a:t>
                      </a:r>
                      <a:r>
                        <a:rPr lang="vi-VN" sz="1400" b="1" dirty="0" smtClean="0">
                          <a:solidFill>
                            <a:srgbClr val="FF0000"/>
                          </a:solidFill>
                          <a:latin typeface="Arial" panose="020B0604020202020204" pitchFamily="34" charset="0"/>
                          <a:cs typeface="Arial" panose="020B0604020202020204" pitchFamily="34" charset="0"/>
                        </a:rPr>
                        <a:t>datorat azotatului de amoniu este</a:t>
                      </a:r>
                      <a:r>
                        <a:rPr lang="vi-VN" sz="1400" dirty="0" smtClean="0">
                          <a:latin typeface="Arial" panose="020B0604020202020204" pitchFamily="34" charset="0"/>
                          <a:cs typeface="Arial" panose="020B0604020202020204" pitchFamily="34" charset="0"/>
                        </a:rPr>
                        <a:t>: </a:t>
                      </a:r>
                    </a:p>
                    <a:p>
                      <a:r>
                        <a:rPr lang="vi-VN" sz="1400" dirty="0" smtClean="0">
                          <a:latin typeface="Arial" panose="020B0604020202020204" pitchFamily="34" charset="0"/>
                          <a:cs typeface="Arial" panose="020B0604020202020204" pitchFamily="34" charset="0"/>
                        </a:rPr>
                        <a:t>— cuprins între </a:t>
                      </a:r>
                      <a:r>
                        <a:rPr lang="vi-VN" sz="1400" b="1" dirty="0" smtClean="0">
                          <a:solidFill>
                            <a:srgbClr val="FF0000"/>
                          </a:solidFill>
                          <a:latin typeface="Arial" panose="020B0604020202020204" pitchFamily="34" charset="0"/>
                          <a:cs typeface="Arial" panose="020B0604020202020204" pitchFamily="34" charset="0"/>
                        </a:rPr>
                        <a:t>15,75 % ( 1 ) și 24,5 % ( 2 ) </a:t>
                      </a:r>
                      <a:r>
                        <a:rPr lang="vi-VN" sz="1400" dirty="0" smtClean="0">
                          <a:latin typeface="Arial" panose="020B0604020202020204" pitchFamily="34" charset="0"/>
                          <a:cs typeface="Arial" panose="020B0604020202020204" pitchFamily="34" charset="0"/>
                        </a:rPr>
                        <a:t>din greutate și cu cel mult de 0,4 % din totalul de materii combustibile/ organice </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masurata</a:t>
                      </a:r>
                      <a:r>
                        <a:rPr lang="en-US" sz="1400" dirty="0" smtClean="0">
                          <a:latin typeface="Arial" panose="020B0604020202020204" pitchFamily="34" charset="0"/>
                          <a:cs typeface="Arial" panose="020B0604020202020204" pitchFamily="34" charset="0"/>
                        </a:rPr>
                        <a:t> sub forma de carbon) </a:t>
                      </a:r>
                      <a:r>
                        <a:rPr lang="vi-VN" sz="1400" dirty="0" smtClean="0">
                          <a:latin typeface="Arial" panose="020B0604020202020204" pitchFamily="34" charset="0"/>
                          <a:cs typeface="Arial" panose="020B0604020202020204" pitchFamily="34" charset="0"/>
                        </a:rPr>
                        <a:t>sau care îndeplinesc cerințele din anexa III-2 la Reg</a:t>
                      </a:r>
                      <a:r>
                        <a:rPr lang="en-US" sz="1400" dirty="0" smtClean="0">
                          <a:latin typeface="Arial" panose="020B0604020202020204" pitchFamily="34" charset="0"/>
                          <a:cs typeface="Arial" panose="020B0604020202020204" pitchFamily="34" charset="0"/>
                        </a:rPr>
                        <a:t>.</a:t>
                      </a:r>
                      <a:r>
                        <a:rPr lang="vi-VN" sz="1400" dirty="0" smtClean="0">
                          <a:latin typeface="Arial" panose="020B0604020202020204" pitchFamily="34" charset="0"/>
                          <a:cs typeface="Arial" panose="020B0604020202020204" pitchFamily="34" charset="0"/>
                        </a:rPr>
                        <a:t> (CE) nr. 2003/2003</a:t>
                      </a:r>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privind îngrășămintele</a:t>
                      </a:r>
                      <a:r>
                        <a:rPr lang="ro-RO" sz="1400" dirty="0" smtClean="0">
                          <a:latin typeface="Arial" panose="020B0604020202020204" pitchFamily="34" charset="0"/>
                          <a:cs typeface="Arial" panose="020B0604020202020204" pitchFamily="34" charset="0"/>
                        </a:rPr>
                        <a:t> (</a:t>
                      </a:r>
                      <a:r>
                        <a:rPr lang="en-US" sz="1400" i="1" dirty="0" err="1" smtClean="0"/>
                        <a:t>Procentul</a:t>
                      </a:r>
                      <a:r>
                        <a:rPr lang="en-US" sz="1400" i="1" dirty="0" smtClean="0"/>
                        <a:t> de masa de </a:t>
                      </a:r>
                      <a:r>
                        <a:rPr lang="en-US" sz="1400" i="1" dirty="0" err="1" smtClean="0"/>
                        <a:t>materie</a:t>
                      </a:r>
                      <a:r>
                        <a:rPr lang="en-US" sz="1400" i="1" dirty="0" smtClean="0"/>
                        <a:t> </a:t>
                      </a:r>
                      <a:r>
                        <a:rPr lang="en-US" sz="1400" i="1" dirty="0" err="1" smtClean="0"/>
                        <a:t>combustibila</a:t>
                      </a:r>
                      <a:r>
                        <a:rPr lang="en-US" sz="1400" i="1" dirty="0" smtClean="0"/>
                        <a:t>, </a:t>
                      </a:r>
                      <a:r>
                        <a:rPr lang="en-US" sz="1400" i="1" dirty="0" err="1" smtClean="0"/>
                        <a:t>masurata</a:t>
                      </a:r>
                      <a:r>
                        <a:rPr lang="en-US" sz="1400" i="1" dirty="0" smtClean="0"/>
                        <a:t> sub forma de carbon, nu </a:t>
                      </a:r>
                      <a:r>
                        <a:rPr lang="en-US" sz="1400" i="1" dirty="0" err="1" smtClean="0"/>
                        <a:t>poate</a:t>
                      </a:r>
                      <a:r>
                        <a:rPr lang="en-US" sz="1400" i="1" dirty="0" smtClean="0"/>
                        <a:t> fi </a:t>
                      </a:r>
                      <a:r>
                        <a:rPr lang="en-US" sz="1400" i="1" dirty="0" err="1" smtClean="0"/>
                        <a:t>mai</a:t>
                      </a:r>
                      <a:r>
                        <a:rPr lang="en-US" sz="1400" i="1" dirty="0" smtClean="0"/>
                        <a:t> mare de 0,2 % </a:t>
                      </a:r>
                      <a:r>
                        <a:rPr lang="en-US" sz="1400" i="1" dirty="0" err="1" smtClean="0"/>
                        <a:t>pentru</a:t>
                      </a:r>
                      <a:r>
                        <a:rPr lang="en-US" sz="1400" i="1" dirty="0" smtClean="0"/>
                        <a:t> </a:t>
                      </a:r>
                      <a:r>
                        <a:rPr lang="en-US" sz="1400" i="1" dirty="0" err="1" smtClean="0"/>
                        <a:t>ingrasamintele</a:t>
                      </a:r>
                      <a:r>
                        <a:rPr lang="en-US" sz="1400" i="1" dirty="0" smtClean="0"/>
                        <a:t> cu o </a:t>
                      </a:r>
                      <a:r>
                        <a:rPr lang="en-US" sz="1400" i="1" dirty="0" err="1" smtClean="0"/>
                        <a:t>concentratie</a:t>
                      </a:r>
                      <a:r>
                        <a:rPr lang="en-US" sz="1400" i="1" dirty="0" smtClean="0"/>
                        <a:t> de </a:t>
                      </a:r>
                      <a:r>
                        <a:rPr lang="en-US" sz="1400" i="1" dirty="0" err="1" smtClean="0"/>
                        <a:t>azot</a:t>
                      </a:r>
                      <a:r>
                        <a:rPr lang="en-US" sz="1400" i="1" dirty="0" smtClean="0"/>
                        <a:t> de minimum 31,5 % </a:t>
                      </a:r>
                      <a:r>
                        <a:rPr lang="en-US" sz="1400" i="1" dirty="0" err="1" smtClean="0"/>
                        <a:t>inclusiv</a:t>
                      </a:r>
                      <a:r>
                        <a:rPr lang="en-US" sz="1400" i="1" dirty="0" smtClean="0"/>
                        <a:t> </a:t>
                      </a:r>
                      <a:r>
                        <a:rPr lang="en-US" sz="1400" i="1" dirty="0" err="1" smtClean="0"/>
                        <a:t>si</a:t>
                      </a:r>
                      <a:r>
                        <a:rPr lang="en-US" sz="1400" i="1" dirty="0" smtClean="0"/>
                        <a:t> nu </a:t>
                      </a:r>
                      <a:r>
                        <a:rPr lang="en-US" sz="1400" i="1" dirty="0" err="1" smtClean="0"/>
                        <a:t>poate</a:t>
                      </a:r>
                      <a:r>
                        <a:rPr lang="en-US" sz="1400" i="1" dirty="0" smtClean="0"/>
                        <a:t> </a:t>
                      </a:r>
                      <a:r>
                        <a:rPr lang="en-US" sz="1400" i="1" dirty="0" err="1" smtClean="0"/>
                        <a:t>depasi</a:t>
                      </a:r>
                      <a:r>
                        <a:rPr lang="en-US" sz="1400" i="1" dirty="0" smtClean="0"/>
                        <a:t> 0,4 % </a:t>
                      </a:r>
                      <a:r>
                        <a:rPr lang="en-US" sz="1400" i="1" dirty="0" err="1" smtClean="0"/>
                        <a:t>pentru</a:t>
                      </a:r>
                      <a:r>
                        <a:rPr lang="en-US" sz="1400" i="1" dirty="0" smtClean="0"/>
                        <a:t> </a:t>
                      </a:r>
                      <a:r>
                        <a:rPr lang="en-US" sz="1400" i="1" dirty="0" err="1" smtClean="0"/>
                        <a:t>ingrasamintele</a:t>
                      </a:r>
                      <a:r>
                        <a:rPr lang="en-US" sz="1400" i="1" dirty="0" smtClean="0"/>
                        <a:t> cu o </a:t>
                      </a:r>
                      <a:r>
                        <a:rPr lang="en-US" sz="1400" i="1" dirty="0" err="1" smtClean="0"/>
                        <a:t>concentratie</a:t>
                      </a:r>
                      <a:r>
                        <a:rPr lang="en-US" sz="1400" i="1" dirty="0" smtClean="0"/>
                        <a:t> de </a:t>
                      </a:r>
                      <a:r>
                        <a:rPr lang="en-US" sz="1400" i="1" dirty="0" err="1" smtClean="0"/>
                        <a:t>azot</a:t>
                      </a:r>
                      <a:r>
                        <a:rPr lang="en-US" sz="1400" i="1" dirty="0" smtClean="0"/>
                        <a:t> de minimum 28 % </a:t>
                      </a:r>
                      <a:r>
                        <a:rPr lang="en-US" sz="1400" i="1" dirty="0" err="1" smtClean="0"/>
                        <a:t>si</a:t>
                      </a:r>
                      <a:r>
                        <a:rPr lang="en-US" sz="1400" i="1" dirty="0" smtClean="0"/>
                        <a:t> maxim 31,5 % in masa</a:t>
                      </a:r>
                      <a:r>
                        <a:rPr lang="ro-RO" sz="1400" i="1" dirty="0" smtClean="0"/>
                        <a:t>)</a:t>
                      </a:r>
                      <a:r>
                        <a:rPr lang="en-US" sz="1400" i="1" dirty="0" smtClean="0"/>
                        <a:t>. </a:t>
                      </a:r>
                      <a:endParaRPr lang="en-US" sz="1400" i="1" dirty="0" smtClean="0">
                        <a:latin typeface="Arial" panose="020B0604020202020204" pitchFamily="34" charset="0"/>
                        <a:cs typeface="Arial" panose="020B0604020202020204" pitchFamily="34" charset="0"/>
                      </a:endParaRPr>
                    </a:p>
                  </a:txBody>
                  <a:tcPr/>
                </a:tc>
              </a:tr>
              <a:tr h="1935480">
                <a:tc>
                  <a:txBody>
                    <a:bodyPr/>
                    <a:lstStyle/>
                    <a:p>
                      <a:r>
                        <a:rPr lang="vi-VN" sz="1400" b="1" dirty="0" smtClean="0"/>
                        <a:t>1 250/</a:t>
                      </a:r>
                      <a:r>
                        <a:rPr lang="en-US" sz="1400" b="1" dirty="0" smtClean="0"/>
                        <a:t>   </a:t>
                      </a:r>
                      <a:r>
                        <a:rPr lang="vi-VN" sz="1400" b="1" dirty="0" smtClean="0"/>
                        <a:t>5 </a:t>
                      </a:r>
                      <a:r>
                        <a:rPr lang="vi-VN" sz="1400" b="1" kern="1200" dirty="0" smtClean="0">
                          <a:solidFill>
                            <a:schemeClr val="dk1"/>
                          </a:solidFill>
                          <a:latin typeface="+mn-lt"/>
                          <a:ea typeface="+mn-ea"/>
                          <a:cs typeface="+mn-cs"/>
                        </a:rPr>
                        <a:t>000</a:t>
                      </a:r>
                      <a:endParaRPr lang="en-US" sz="1400" b="1" kern="1200" dirty="0">
                        <a:solidFill>
                          <a:schemeClr val="dk1"/>
                        </a:solidFill>
                        <a:latin typeface="+mn-lt"/>
                        <a:ea typeface="+mn-ea"/>
                        <a:cs typeface="+mn-cs"/>
                      </a:endParaRPr>
                    </a:p>
                  </a:txBody>
                  <a:tcPr/>
                </a:tc>
                <a:tc>
                  <a:txBody>
                    <a:bodyPr/>
                    <a:lstStyle/>
                    <a:p>
                      <a:r>
                        <a:rPr lang="vi-VN" sz="1400" b="1" dirty="0" smtClean="0">
                          <a:latin typeface="+mn-lt"/>
                          <a:cs typeface="Arial" panose="020B0604020202020204" pitchFamily="34" charset="0"/>
                        </a:rPr>
                        <a:t>calitatea de îngrășământ</a:t>
                      </a:r>
                      <a:r>
                        <a:rPr lang="en-US" sz="1400" b="1" dirty="0" smtClean="0">
                          <a:latin typeface="+mn-lt"/>
                          <a:cs typeface="Arial" panose="020B0604020202020204" pitchFamily="34" charset="0"/>
                        </a:rPr>
                        <a:t>.</a:t>
                      </a:r>
                      <a:r>
                        <a:rPr lang="en-US" sz="1400" b="1" baseline="0" dirty="0" smtClean="0">
                          <a:latin typeface="+mn-lt"/>
                          <a:cs typeface="Arial" panose="020B0604020202020204" pitchFamily="34" charset="0"/>
                        </a:rPr>
                        <a:t> </a:t>
                      </a:r>
                      <a:r>
                        <a:rPr lang="vi-VN" sz="1400" dirty="0" smtClean="0">
                          <a:latin typeface="+mn-lt"/>
                          <a:cs typeface="Arial" panose="020B0604020202020204" pitchFamily="34" charset="0"/>
                        </a:rPr>
                        <a:t>Se aplică îngrășămintelor </a:t>
                      </a:r>
                      <a:r>
                        <a:rPr lang="vi-VN" sz="1400" b="1" dirty="0" smtClean="0">
                          <a:solidFill>
                            <a:srgbClr val="FF0000"/>
                          </a:solidFill>
                          <a:latin typeface="+mn-lt"/>
                          <a:cs typeface="Arial" panose="020B0604020202020204" pitchFamily="34" charset="0"/>
                        </a:rPr>
                        <a:t>strict pe bază de azotat de amoniu </a:t>
                      </a:r>
                      <a:r>
                        <a:rPr lang="vi-VN" sz="1400" dirty="0" smtClean="0">
                          <a:latin typeface="+mn-lt"/>
                          <a:cs typeface="Arial" panose="020B0604020202020204" pitchFamily="34" charset="0"/>
                        </a:rPr>
                        <a:t>și îngrășămintelor </a:t>
                      </a:r>
                      <a:r>
                        <a:rPr lang="vi-VN" sz="1400" dirty="0" smtClean="0">
                          <a:solidFill>
                            <a:srgbClr val="FF0000"/>
                          </a:solidFill>
                          <a:latin typeface="+mn-lt"/>
                          <a:cs typeface="Arial" panose="020B0604020202020204" pitchFamily="34" charset="0"/>
                        </a:rPr>
                        <a:t>complexe/compuse pe bază de azotat de amoniu </a:t>
                      </a:r>
                      <a:r>
                        <a:rPr lang="vi-VN" sz="1400" dirty="0" smtClean="0">
                          <a:latin typeface="+mn-lt"/>
                          <a:cs typeface="Arial" panose="020B0604020202020204" pitchFamily="34" charset="0"/>
                        </a:rPr>
                        <a:t>care îndeplinesc cerințele din anexa III-2 la Reg</a:t>
                      </a:r>
                      <a:r>
                        <a:rPr lang="en-US" sz="1400" dirty="0" smtClean="0">
                          <a:latin typeface="+mn-lt"/>
                          <a:cs typeface="Arial" panose="020B0604020202020204" pitchFamily="34" charset="0"/>
                        </a:rPr>
                        <a:t>.</a:t>
                      </a:r>
                      <a:r>
                        <a:rPr lang="vi-VN" sz="1400" dirty="0" smtClean="0">
                          <a:latin typeface="+mn-lt"/>
                          <a:cs typeface="Arial" panose="020B0604020202020204" pitchFamily="34" charset="0"/>
                        </a:rPr>
                        <a:t> (CE) nr. 2003/2003 și în care </a:t>
                      </a:r>
                      <a:r>
                        <a:rPr lang="vi-VN" sz="1400" b="1" dirty="0" smtClean="0">
                          <a:solidFill>
                            <a:srgbClr val="FF0000"/>
                          </a:solidFill>
                          <a:latin typeface="+mn-lt"/>
                          <a:cs typeface="Arial" panose="020B0604020202020204" pitchFamily="34" charset="0"/>
                        </a:rPr>
                        <a:t>conținutul de azot</a:t>
                      </a:r>
                      <a:r>
                        <a:rPr lang="en-US" sz="1400" b="1" dirty="0" smtClean="0">
                          <a:solidFill>
                            <a:srgbClr val="FF0000"/>
                          </a:solidFill>
                          <a:latin typeface="+mn-lt"/>
                          <a:cs typeface="Arial" panose="020B0604020202020204" pitchFamily="34" charset="0"/>
                        </a:rPr>
                        <a:t>, </a:t>
                      </a:r>
                      <a:r>
                        <a:rPr lang="vi-VN" sz="1400" b="1" dirty="0" smtClean="0">
                          <a:solidFill>
                            <a:srgbClr val="FF0000"/>
                          </a:solidFill>
                          <a:latin typeface="+mn-lt"/>
                          <a:cs typeface="Arial" panose="020B0604020202020204" pitchFamily="34" charset="0"/>
                        </a:rPr>
                        <a:t>datorat azotatului de amoniu este</a:t>
                      </a:r>
                      <a:r>
                        <a:rPr lang="vi-VN" sz="1400" dirty="0" smtClean="0">
                          <a:latin typeface="+mn-lt"/>
                          <a:cs typeface="Arial" panose="020B0604020202020204" pitchFamily="34" charset="0"/>
                        </a:rPr>
                        <a:t>: </a:t>
                      </a:r>
                    </a:p>
                    <a:p>
                      <a:r>
                        <a:rPr lang="vi-VN" sz="1400" dirty="0" smtClean="0">
                          <a:latin typeface="+mn-lt"/>
                          <a:cs typeface="Arial" panose="020B0604020202020204" pitchFamily="34" charset="0"/>
                        </a:rPr>
                        <a:t>— </a:t>
                      </a:r>
                      <a:r>
                        <a:rPr lang="vi-VN" sz="1400" b="1" dirty="0" smtClean="0">
                          <a:solidFill>
                            <a:srgbClr val="FF0000"/>
                          </a:solidFill>
                          <a:latin typeface="+mn-lt"/>
                          <a:cs typeface="Arial" panose="020B0604020202020204" pitchFamily="34" charset="0"/>
                        </a:rPr>
                        <a:t>peste 24,5 % </a:t>
                      </a:r>
                      <a:r>
                        <a:rPr lang="vi-VN" sz="1400" dirty="0" smtClean="0">
                          <a:latin typeface="+mn-lt"/>
                          <a:cs typeface="Arial" panose="020B0604020202020204" pitchFamily="34" charset="0"/>
                        </a:rPr>
                        <a:t>din greutate, </a:t>
                      </a:r>
                      <a:r>
                        <a:rPr lang="vi-VN" sz="1400" dirty="0" smtClean="0">
                          <a:solidFill>
                            <a:srgbClr val="C00000"/>
                          </a:solidFill>
                          <a:latin typeface="+mn-lt"/>
                          <a:cs typeface="Arial" panose="020B0604020202020204" pitchFamily="34" charset="0"/>
                        </a:rPr>
                        <a:t>cu excepția </a:t>
                      </a:r>
                      <a:r>
                        <a:rPr lang="vi-VN" sz="1400" dirty="0" smtClean="0">
                          <a:latin typeface="+mn-lt"/>
                          <a:cs typeface="Arial" panose="020B0604020202020204" pitchFamily="34" charset="0"/>
                        </a:rPr>
                        <a:t>amestecurilor de îngrășăminte strict pe bază de azotat de amoniu, cu dolomită, calcar și/sau carbonat de calciu cu o puritate de minimum 90 %; </a:t>
                      </a:r>
                    </a:p>
                    <a:p>
                      <a:r>
                        <a:rPr lang="en-US" sz="1400" dirty="0" smtClean="0">
                          <a:latin typeface="+mn-lt"/>
                          <a:cs typeface="Arial" panose="020B0604020202020204" pitchFamily="34" charset="0"/>
                        </a:rPr>
                        <a:t>— </a:t>
                      </a:r>
                      <a:r>
                        <a:rPr lang="en-US" sz="1400" b="1" dirty="0" err="1" smtClean="0">
                          <a:solidFill>
                            <a:srgbClr val="FF0000"/>
                          </a:solidFill>
                          <a:latin typeface="Arial" panose="020B0604020202020204" pitchFamily="34" charset="0"/>
                          <a:cs typeface="Arial" panose="020B0604020202020204" pitchFamily="34" charset="0"/>
                        </a:rPr>
                        <a:t>peste</a:t>
                      </a:r>
                      <a:r>
                        <a:rPr lang="en-US" sz="1400" b="1" dirty="0" smtClean="0">
                          <a:solidFill>
                            <a:srgbClr val="FF0000"/>
                          </a:solidFill>
                          <a:latin typeface="Arial" panose="020B0604020202020204" pitchFamily="34" charset="0"/>
                          <a:cs typeface="Arial" panose="020B0604020202020204" pitchFamily="34" charset="0"/>
                        </a:rPr>
                        <a:t> 15,75 %</a:t>
                      </a:r>
                      <a:r>
                        <a:rPr lang="en-US" sz="1400" b="1" dirty="0" smtClean="0">
                          <a:solidFill>
                            <a:srgbClr val="FF0000"/>
                          </a:solidFill>
                          <a:latin typeface="+mn-lt"/>
                          <a:cs typeface="Arial" panose="020B0604020202020204" pitchFamily="34" charset="0"/>
                        </a:rPr>
                        <a:t> </a:t>
                      </a:r>
                      <a:r>
                        <a:rPr lang="en-US" sz="1400" dirty="0" smtClean="0">
                          <a:latin typeface="Arial" panose="020B0604020202020204" pitchFamily="34" charset="0"/>
                          <a:cs typeface="Arial" panose="020B0604020202020204" pitchFamily="34" charset="0"/>
                        </a:rPr>
                        <a:t>din </a:t>
                      </a:r>
                      <a:r>
                        <a:rPr lang="en-US" sz="1400" dirty="0" err="1" smtClean="0">
                          <a:latin typeface="Arial" panose="020B0604020202020204" pitchFamily="34" charset="0"/>
                          <a:cs typeface="Arial" panose="020B0604020202020204" pitchFamily="34" charset="0"/>
                        </a:rPr>
                        <a:t>greutate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pentru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amestecurile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azotat</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amoniu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și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sulfat</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amoniu</a:t>
                      </a:r>
                      <a:r>
                        <a:rPr lang="en-US" sz="1400" dirty="0" smtClean="0">
                          <a:latin typeface="Arial" panose="020B0604020202020204" pitchFamily="34" charset="0"/>
                          <a:cs typeface="Arial" panose="020B0604020202020204" pitchFamily="34" charset="0"/>
                        </a:rPr>
                        <a:t>; </a:t>
                      </a:r>
                    </a:p>
                    <a:p>
                      <a:r>
                        <a:rPr lang="vi-VN" sz="1400" dirty="0" smtClean="0">
                          <a:latin typeface="+mn-lt"/>
                          <a:cs typeface="Arial" panose="020B0604020202020204" pitchFamily="34" charset="0"/>
                        </a:rPr>
                        <a:t>— </a:t>
                      </a:r>
                      <a:r>
                        <a:rPr lang="vi-VN" sz="1400" b="1" dirty="0" smtClean="0">
                          <a:solidFill>
                            <a:srgbClr val="FF0000"/>
                          </a:solidFill>
                          <a:latin typeface="+mn-lt"/>
                          <a:cs typeface="Arial" panose="020B0604020202020204" pitchFamily="34" charset="0"/>
                        </a:rPr>
                        <a:t>peste 28 % ( 4 ) </a:t>
                      </a:r>
                      <a:r>
                        <a:rPr lang="vi-VN" sz="1400" dirty="0" smtClean="0">
                          <a:latin typeface="+mn-lt"/>
                          <a:cs typeface="Arial" panose="020B0604020202020204" pitchFamily="34" charset="0"/>
                        </a:rPr>
                        <a:t>din greutate, pentru amestecurile de îngrășăminte strict pe bază de azotat de amoniu, cu dolomită, calcar și/sau carbonat de calciu cu o puritate de minimum 90 %. </a:t>
                      </a:r>
                      <a:endParaRPr lang="en-US" sz="1400" dirty="0" smtClean="0">
                        <a:latin typeface="+mn-lt"/>
                        <a:cs typeface="Arial" panose="020B0604020202020204" pitchFamily="34" charset="0"/>
                      </a:endParaRPr>
                    </a:p>
                  </a:txBody>
                  <a:tcPr/>
                </a:tc>
              </a:tr>
              <a:tr h="622705">
                <a:tc gridSpan="2">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1</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-un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conținut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15,75 %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din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greutate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datorat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azotatului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amoniu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corespunde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unui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procent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45 %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azotat</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amoniu</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a:t>
                      </a:r>
                    </a:p>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2</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-un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conținut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24,5 %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din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greutate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datorat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azotatului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amoniu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corespunde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unui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procent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70 %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azotat</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amoniu</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a:t>
                      </a:r>
                    </a:p>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4</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-un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conținut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28 %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din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greutate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datorat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azotatului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amoniu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corespunde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unui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procent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80 %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azotat</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amoniu</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a:t>
                      </a:r>
                      <a:endParaRPr lang="en-US" sz="14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35012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905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0" y="429246"/>
            <a:ext cx="2560316" cy="369332"/>
          </a:xfrm>
          <a:prstGeom prst="rect">
            <a:avLst/>
          </a:prstGeom>
        </p:spPr>
        <p:txBody>
          <a:bodyPr wrap="none">
            <a:spAutoFit/>
          </a:bodyPr>
          <a:lstStyle>
            <a:defPPr>
              <a:defRPr lang="en-US"/>
            </a:defPPr>
            <a:lvl1pPr marL="171450" indent="-171450">
              <a:spcBef>
                <a:spcPct val="0"/>
              </a:spcBef>
              <a:buFont typeface="Wingdings" pitchFamily="2" charset="2"/>
              <a:buChar char="Ø"/>
              <a:defRPr sz="2000" b="1">
                <a:latin typeface="Arial" panose="020B0604020202020204" pitchFamily="34" charset="0"/>
                <a:cs typeface="Arial" panose="020B0604020202020204" pitchFamily="34" charset="0"/>
              </a:defRPr>
            </a:lvl1pPr>
          </a:lstStyle>
          <a:p>
            <a:r>
              <a:rPr lang="en-US" sz="1800" dirty="0" err="1"/>
              <a:t>Azotatul</a:t>
            </a:r>
            <a:r>
              <a:rPr lang="en-US" sz="1800" dirty="0"/>
              <a:t> de </a:t>
            </a:r>
            <a:r>
              <a:rPr lang="en-US" sz="1800" dirty="0" err="1"/>
              <a:t>amoniu</a:t>
            </a:r>
            <a:r>
              <a:rPr lang="en-US" sz="1800" dirty="0"/>
              <a:t> </a:t>
            </a:r>
          </a:p>
        </p:txBody>
      </p:sp>
      <p:graphicFrame>
        <p:nvGraphicFramePr>
          <p:cNvPr id="5" name="Table 4"/>
          <p:cNvGraphicFramePr>
            <a:graphicFrameLocks noGrp="1"/>
          </p:cNvGraphicFramePr>
          <p:nvPr>
            <p:extLst>
              <p:ext uri="{D42A27DB-BD31-4B8C-83A1-F6EECF244321}">
                <p14:modId xmlns:p14="http://schemas.microsoft.com/office/powerpoint/2010/main" val="1444264885"/>
              </p:ext>
            </p:extLst>
          </p:nvPr>
        </p:nvGraphicFramePr>
        <p:xfrm>
          <a:off x="165100" y="944880"/>
          <a:ext cx="8991600" cy="5544573"/>
        </p:xfrm>
        <a:graphic>
          <a:graphicData uri="http://schemas.openxmlformats.org/drawingml/2006/table">
            <a:tbl>
              <a:tblPr firstRow="1" bandRow="1">
                <a:tableStyleId>{5C22544A-7EE6-4342-B048-85BDC9FD1C3A}</a:tableStyleId>
              </a:tblPr>
              <a:tblGrid>
                <a:gridCol w="977900"/>
                <a:gridCol w="8013700"/>
              </a:tblGrid>
              <a:tr h="294499">
                <a:tc>
                  <a:txBody>
                    <a:bodyPr/>
                    <a:lstStyle/>
                    <a:p>
                      <a:r>
                        <a:rPr lang="en-US" sz="1400" dirty="0" err="1" smtClean="0">
                          <a:latin typeface="Arial" panose="020B0604020202020204" pitchFamily="34" charset="0"/>
                          <a:cs typeface="Arial" panose="020B0604020202020204" pitchFamily="34" charset="0"/>
                        </a:rPr>
                        <a:t>Limite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incadrare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err="1" smtClean="0">
                          <a:latin typeface="Arial" panose="020B0604020202020204" pitchFamily="34" charset="0"/>
                          <a:cs typeface="Arial" panose="020B0604020202020204" pitchFamily="34" charset="0"/>
                        </a:rPr>
                        <a:t>Descriere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r>
              <a:tr h="1767840">
                <a:tc>
                  <a:txBody>
                    <a:bodyPr/>
                    <a:lstStyle/>
                    <a:p>
                      <a:r>
                        <a:rPr lang="fr-FR" sz="1400" b="1" kern="1200" dirty="0" smtClean="0">
                          <a:solidFill>
                            <a:schemeClr val="dk1"/>
                          </a:solidFill>
                          <a:latin typeface="Arial" panose="020B0604020202020204" pitchFamily="34" charset="0"/>
                          <a:ea typeface="+mn-ea"/>
                          <a:cs typeface="Arial" panose="020B0604020202020204" pitchFamily="34" charset="0"/>
                        </a:rPr>
                        <a:t>350/2 500 </a:t>
                      </a:r>
                      <a:endParaRPr lang="en-US"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fr-FR" sz="1400" b="1" dirty="0" err="1" smtClean="0">
                          <a:latin typeface="Arial" panose="020B0604020202020204" pitchFamily="34" charset="0"/>
                          <a:cs typeface="Arial" panose="020B0604020202020204" pitchFamily="34" charset="0"/>
                        </a:rPr>
                        <a:t>calitate</a:t>
                      </a:r>
                      <a:r>
                        <a:rPr lang="fr-FR" sz="1400" b="1" dirty="0" smtClean="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tehnică</a:t>
                      </a:r>
                      <a:r>
                        <a:rPr lang="fr-FR" sz="1400" b="1" dirty="0" smtClean="0">
                          <a:latin typeface="Arial" panose="020B0604020202020204" pitchFamily="34" charset="0"/>
                          <a:cs typeface="Arial" panose="020B0604020202020204" pitchFamily="34" charset="0"/>
                        </a:rPr>
                        <a:t> .</a:t>
                      </a:r>
                      <a:r>
                        <a:rPr lang="fr-FR" sz="1400" b="1" baseline="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Se aplică azotatului de amoniu și amestecurilor de azotat de amoniu, în care </a:t>
                      </a:r>
                      <a:r>
                        <a:rPr lang="vi-VN" sz="1400" b="1" dirty="0" smtClean="0">
                          <a:solidFill>
                            <a:srgbClr val="FF0000"/>
                          </a:solidFill>
                          <a:latin typeface="Arial" panose="020B0604020202020204" pitchFamily="34" charset="0"/>
                          <a:cs typeface="Arial" panose="020B0604020202020204" pitchFamily="34" charset="0"/>
                        </a:rPr>
                        <a:t>conținutul de azot, datorat azotatului de amoniu, este</a:t>
                      </a:r>
                      <a:r>
                        <a:rPr lang="vi-VN"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între</a:t>
                      </a:r>
                      <a:r>
                        <a:rPr lang="en-US" sz="1400"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24,5 % </a:t>
                      </a:r>
                      <a:r>
                        <a:rPr lang="en-US" sz="1400" b="1" dirty="0" err="1" smtClean="0">
                          <a:solidFill>
                            <a:srgbClr val="FF0000"/>
                          </a:solidFill>
                          <a:latin typeface="Arial" panose="020B0604020202020204" pitchFamily="34" charset="0"/>
                          <a:cs typeface="Arial" panose="020B0604020202020204" pitchFamily="34" charset="0"/>
                        </a:rPr>
                        <a:t>și</a:t>
                      </a:r>
                      <a:r>
                        <a:rPr lang="en-US" sz="1400" b="1" dirty="0" smtClean="0">
                          <a:solidFill>
                            <a:srgbClr val="FF0000"/>
                          </a:solidFill>
                          <a:latin typeface="Arial" panose="020B0604020202020204" pitchFamily="34" charset="0"/>
                          <a:cs typeface="Arial" panose="020B0604020202020204" pitchFamily="34" charset="0"/>
                        </a:rPr>
                        <a:t> 28 % </a:t>
                      </a:r>
                      <a:r>
                        <a:rPr lang="en-US" sz="1400" dirty="0" smtClean="0">
                          <a:latin typeface="Arial" panose="020B0604020202020204" pitchFamily="34" charset="0"/>
                          <a:cs typeface="Arial" panose="020B0604020202020204" pitchFamily="34" charset="0"/>
                        </a:rPr>
                        <a:t>din </a:t>
                      </a:r>
                      <a:r>
                        <a:rPr lang="en-US" sz="1400" dirty="0" err="1" smtClean="0">
                          <a:latin typeface="Arial" panose="020B0604020202020204" pitchFamily="34" charset="0"/>
                          <a:cs typeface="Arial" panose="020B0604020202020204" pitchFamily="34" charset="0"/>
                        </a:rPr>
                        <a:t>greutate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și</a:t>
                      </a:r>
                      <a:r>
                        <a:rPr lang="en-US" sz="1400" dirty="0" smtClean="0">
                          <a:latin typeface="Arial" panose="020B0604020202020204" pitchFamily="34" charset="0"/>
                          <a:cs typeface="Arial" panose="020B0604020202020204" pitchFamily="34" charset="0"/>
                        </a:rPr>
                        <a:t> care nu </a:t>
                      </a:r>
                      <a:r>
                        <a:rPr lang="en-US" sz="1400" dirty="0" err="1" smtClean="0">
                          <a:latin typeface="Arial" panose="020B0604020202020204" pitchFamily="34" charset="0"/>
                          <a:cs typeface="Arial" panose="020B0604020202020204" pitchFamily="34" charset="0"/>
                        </a:rPr>
                        <a:t>conțin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mult</a:t>
                      </a:r>
                      <a:r>
                        <a:rPr lang="en-US" sz="1400" dirty="0" smtClean="0">
                          <a:latin typeface="Arial" panose="020B0604020202020204" pitchFamily="34" charset="0"/>
                          <a:cs typeface="Arial" panose="020B0604020202020204" pitchFamily="34" charset="0"/>
                        </a:rPr>
                        <a:t> de 0,4 % </a:t>
                      </a:r>
                      <a:r>
                        <a:rPr lang="en-US" sz="1400" dirty="0" err="1" smtClean="0">
                          <a:latin typeface="Arial" panose="020B0604020202020204" pitchFamily="34" charset="0"/>
                          <a:cs typeface="Arial" panose="020B0604020202020204" pitchFamily="34" charset="0"/>
                        </a:rPr>
                        <a:t>substanțe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combustibile</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peste</a:t>
                      </a:r>
                      <a:r>
                        <a:rPr lang="en-US" sz="1400"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28 % </a:t>
                      </a:r>
                      <a:r>
                        <a:rPr lang="en-US" sz="1400" dirty="0" smtClean="0">
                          <a:latin typeface="Arial" panose="020B0604020202020204" pitchFamily="34" charset="0"/>
                          <a:cs typeface="Arial" panose="020B0604020202020204" pitchFamily="34" charset="0"/>
                        </a:rPr>
                        <a:t>din </a:t>
                      </a:r>
                      <a:r>
                        <a:rPr lang="en-US" sz="1400" dirty="0" err="1" smtClean="0">
                          <a:latin typeface="Arial" panose="020B0604020202020204" pitchFamily="34" charset="0"/>
                          <a:cs typeface="Arial" panose="020B0604020202020204" pitchFamily="34" charset="0"/>
                        </a:rPr>
                        <a:t>greutate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și</a:t>
                      </a:r>
                      <a:r>
                        <a:rPr lang="en-US" sz="1400" dirty="0" smtClean="0">
                          <a:latin typeface="Arial" panose="020B0604020202020204" pitchFamily="34" charset="0"/>
                          <a:cs typeface="Arial" panose="020B0604020202020204" pitchFamily="34" charset="0"/>
                        </a:rPr>
                        <a:t> care nu </a:t>
                      </a:r>
                      <a:r>
                        <a:rPr lang="en-US" sz="1400" dirty="0" err="1" smtClean="0">
                          <a:latin typeface="Arial" panose="020B0604020202020204" pitchFamily="34" charset="0"/>
                          <a:cs typeface="Arial" panose="020B0604020202020204" pitchFamily="34" charset="0"/>
                        </a:rPr>
                        <a:t>conțin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mult</a:t>
                      </a:r>
                      <a:r>
                        <a:rPr lang="en-US" sz="1400" dirty="0" smtClean="0">
                          <a:latin typeface="Arial" panose="020B0604020202020204" pitchFamily="34" charset="0"/>
                          <a:cs typeface="Arial" panose="020B0604020202020204" pitchFamily="34" charset="0"/>
                        </a:rPr>
                        <a:t> de 0,2 % </a:t>
                      </a:r>
                      <a:r>
                        <a:rPr lang="en-US" sz="1400" dirty="0" err="1" smtClean="0">
                          <a:latin typeface="Arial" panose="020B0604020202020204" pitchFamily="34" charset="0"/>
                          <a:cs typeface="Arial" panose="020B0604020202020204" pitchFamily="34" charset="0"/>
                        </a:rPr>
                        <a:t>substanțe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combustibile</a:t>
                      </a:r>
                      <a:r>
                        <a:rPr lang="en-US" sz="1400" dirty="0" smtClean="0">
                          <a:latin typeface="Arial" panose="020B0604020202020204" pitchFamily="34" charset="0"/>
                          <a:cs typeface="Arial" panose="020B0604020202020204" pitchFamily="34" charset="0"/>
                        </a:rPr>
                        <a:t>. </a:t>
                      </a:r>
                    </a:p>
                    <a:p>
                      <a:r>
                        <a:rPr lang="vi-VN" sz="1400" dirty="0" smtClean="0">
                          <a:latin typeface="Arial" panose="020B0604020202020204" pitchFamily="34" charset="0"/>
                          <a:cs typeface="Arial" panose="020B0604020202020204" pitchFamily="34" charset="0"/>
                        </a:rPr>
                        <a:t>De asemenea, se aplică la soluțiile apoase de azotat de amoniu în care conc</a:t>
                      </a:r>
                      <a:r>
                        <a:rPr lang="en-US" sz="1400" dirty="0" smtClean="0">
                          <a:latin typeface="Arial" panose="020B0604020202020204" pitchFamily="34" charset="0"/>
                          <a:cs typeface="Arial" panose="020B0604020202020204" pitchFamily="34" charset="0"/>
                        </a:rPr>
                        <a:t>.</a:t>
                      </a:r>
                      <a:r>
                        <a:rPr lang="vi-VN" sz="1400" dirty="0" smtClean="0">
                          <a:latin typeface="Arial" panose="020B0604020202020204" pitchFamily="34" charset="0"/>
                          <a:cs typeface="Arial" panose="020B0604020202020204" pitchFamily="34" charset="0"/>
                        </a:rPr>
                        <a:t> de azotat de amoniu este de peste 80 % din greutate. </a:t>
                      </a:r>
                      <a:endParaRPr lang="en-US" sz="1400" dirty="0" smtClean="0">
                        <a:latin typeface="Arial" panose="020B0604020202020204" pitchFamily="34" charset="0"/>
                        <a:cs typeface="Arial" panose="020B0604020202020204" pitchFamily="34" charset="0"/>
                      </a:endParaRPr>
                    </a:p>
                  </a:txBody>
                  <a:tcPr/>
                </a:tc>
              </a:tr>
              <a:tr h="2529840">
                <a:tc>
                  <a:txBody>
                    <a:bodyPr/>
                    <a:lstStyle/>
                    <a:p>
                      <a:r>
                        <a:rPr lang="vi-VN" sz="1400" b="1" dirty="0" smtClean="0">
                          <a:latin typeface="Arial" panose="020B0604020202020204" pitchFamily="34" charset="0"/>
                          <a:cs typeface="Arial" panose="020B0604020202020204" pitchFamily="34" charset="0"/>
                        </a:rPr>
                        <a:t>10/</a:t>
                      </a:r>
                      <a:r>
                        <a:rPr lang="en-US" sz="1400" b="1" dirty="0" smtClean="0">
                          <a:latin typeface="Arial" panose="020B0604020202020204" pitchFamily="34" charset="0"/>
                          <a:cs typeface="Arial" panose="020B0604020202020204" pitchFamily="34" charset="0"/>
                        </a:rPr>
                        <a:t> </a:t>
                      </a:r>
                      <a:r>
                        <a:rPr lang="vi-VN" sz="1400" b="1" dirty="0" smtClean="0">
                          <a:latin typeface="Arial" panose="020B0604020202020204" pitchFamily="34" charset="0"/>
                          <a:cs typeface="Arial" panose="020B0604020202020204" pitchFamily="34" charset="0"/>
                        </a:rPr>
                        <a:t>50</a:t>
                      </a:r>
                      <a:endParaRPr lang="en-US" sz="1400" b="1" dirty="0">
                        <a:latin typeface="Arial" panose="020B0604020202020204" pitchFamily="34" charset="0"/>
                        <a:cs typeface="Arial" panose="020B0604020202020204" pitchFamily="34" charset="0"/>
                      </a:endParaRPr>
                    </a:p>
                  </a:txBody>
                  <a:tcPr/>
                </a:tc>
                <a:tc>
                  <a:txBody>
                    <a:bodyPr/>
                    <a:lstStyle/>
                    <a:p>
                      <a:r>
                        <a:rPr lang="vi-VN" sz="1400" b="1" dirty="0" smtClean="0">
                          <a:latin typeface="Arial" panose="020B0604020202020204" pitchFamily="34" charset="0"/>
                          <a:cs typeface="Arial" panose="020B0604020202020204" pitchFamily="34" charset="0"/>
                        </a:rPr>
                        <a:t>materii „off-specs” </a:t>
                      </a:r>
                      <a:r>
                        <a:rPr lang="vi-VN" sz="1400" b="1" dirty="0" smtClean="0">
                          <a:solidFill>
                            <a:srgbClr val="FF0000"/>
                          </a:solidFill>
                          <a:latin typeface="Arial" panose="020B0604020202020204" pitchFamily="34" charset="0"/>
                          <a:cs typeface="Arial" panose="020B0604020202020204" pitchFamily="34" charset="0"/>
                        </a:rPr>
                        <a:t>(neconforme cu specificațiile) și îngrășăminte care nu trec testul de detonare</a:t>
                      </a:r>
                      <a:r>
                        <a:rPr lang="en-US" sz="1400" b="1" dirty="0" smtClean="0">
                          <a:solidFill>
                            <a:srgbClr val="FF0000"/>
                          </a:solidFill>
                          <a:latin typeface="Arial" panose="020B0604020202020204" pitchFamily="34" charset="0"/>
                          <a:cs typeface="Arial" panose="020B0604020202020204" pitchFamily="34" charset="0"/>
                        </a:rPr>
                        <a:t>.</a:t>
                      </a:r>
                    </a:p>
                    <a:p>
                      <a:r>
                        <a:rPr lang="vi-VN" sz="1400" dirty="0" smtClean="0">
                          <a:latin typeface="Arial" panose="020B0604020202020204" pitchFamily="34" charset="0"/>
                          <a:cs typeface="Arial" panose="020B0604020202020204" pitchFamily="34" charset="0"/>
                        </a:rPr>
                        <a:t>Se aplică: </a:t>
                      </a:r>
                    </a:p>
                    <a:p>
                      <a:r>
                        <a:rPr lang="vi-VN" sz="1400" dirty="0" smtClean="0">
                          <a:latin typeface="Arial" panose="020B0604020202020204" pitchFamily="34" charset="0"/>
                          <a:cs typeface="Arial" panose="020B0604020202020204" pitchFamily="34" charset="0"/>
                        </a:rPr>
                        <a:t>— materiilor refuzate în procesul de fabricație și azotatului de amoniu și amestecurilor de azotat de amoniu, îngrășămintelor strict pe bază de azotat de amoniu și îngrășămintelor complexe/compuse pe bază de azotat de amoniu menționate în notele 14 și 15 care sunt înapoiate sau au fost înapoiate de utilizatorul final unui fabricant, unei instalații de depozitare temporară sau de reprelucrare pentru refabricare, reciclare sau tratare în scopul utilizării în condiții de securitate, deoarece nu mai îndeplinesc specificațiile din notele 14 și 15; </a:t>
                      </a:r>
                    </a:p>
                    <a:p>
                      <a:r>
                        <a:rPr lang="vi-VN" sz="1400" dirty="0" smtClean="0">
                          <a:latin typeface="Arial" panose="020B0604020202020204" pitchFamily="34" charset="0"/>
                          <a:cs typeface="Arial" panose="020B0604020202020204" pitchFamily="34" charset="0"/>
                        </a:rPr>
                        <a:t>— îngrășămintelor prevăzute în nota 13 prima liniuță și în nota 14 la prezenta anexă, care nu îndeplinesc cerințele din anexa III-2 la Regulamentul (CE) nr. 2003/2003. </a:t>
                      </a:r>
                      <a:endParaRPr lang="en-US" sz="1400" dirty="0" smtClean="0">
                        <a:latin typeface="Arial" panose="020B0604020202020204" pitchFamily="34" charset="0"/>
                        <a:cs typeface="Arial" panose="020B0604020202020204" pitchFamily="34" charset="0"/>
                      </a:endParaRPr>
                    </a:p>
                  </a:txBody>
                  <a:tcPr/>
                </a:tc>
              </a:tr>
              <a:tr h="515373">
                <a:tc gridSpan="2">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094721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rot="-805714">
            <a:off x="0" y="154305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19088" indent="-319088" algn="r">
              <a:buClr>
                <a:srgbClr val="C3260C"/>
              </a:buClr>
              <a:buSzPct val="128000"/>
              <a:buFont typeface="Georgia" pitchFamily="18" charset="0"/>
              <a:buChar char="*"/>
              <a:defRPr sz="4600" b="1">
                <a:solidFill>
                  <a:schemeClr val="tx1"/>
                </a:solidFill>
                <a:latin typeface="Trebuchet MS" pitchFamily="34" charset="0"/>
              </a:defRPr>
            </a:lvl1pPr>
            <a:lvl2pPr marL="319088" indent="-319088" algn="r">
              <a:buClr>
                <a:srgbClr val="C3260C"/>
              </a:buClr>
              <a:buSzPct val="128000"/>
              <a:buFont typeface="Georgia" pitchFamily="18" charset="0"/>
              <a:buChar char="*"/>
              <a:defRPr sz="4600" b="1">
                <a:solidFill>
                  <a:schemeClr val="tx1"/>
                </a:solidFill>
                <a:latin typeface="Trebuchet MS" pitchFamily="34" charset="0"/>
              </a:defRPr>
            </a:lvl2pPr>
            <a:lvl3pPr marL="319088" indent="-319088" algn="r">
              <a:buClr>
                <a:srgbClr val="C3260C"/>
              </a:buClr>
              <a:buSzPct val="128000"/>
              <a:buFont typeface="Georgia" pitchFamily="18" charset="0"/>
              <a:buChar char="*"/>
              <a:defRPr sz="4600" b="1">
                <a:solidFill>
                  <a:schemeClr val="tx1"/>
                </a:solidFill>
                <a:latin typeface="Trebuchet MS" pitchFamily="34" charset="0"/>
              </a:defRPr>
            </a:lvl3pPr>
            <a:lvl4pPr marL="319088" indent="-319088" algn="r">
              <a:buClr>
                <a:srgbClr val="C3260C"/>
              </a:buClr>
              <a:buSzPct val="128000"/>
              <a:buFont typeface="Georgia" pitchFamily="18" charset="0"/>
              <a:buChar char="*"/>
              <a:defRPr sz="4600" b="1">
                <a:solidFill>
                  <a:schemeClr val="tx1"/>
                </a:solidFill>
                <a:latin typeface="Trebuchet MS" pitchFamily="34" charset="0"/>
              </a:defRPr>
            </a:lvl4pPr>
            <a:lvl5pPr marL="319088" indent="-319088" algn="r">
              <a:buClr>
                <a:srgbClr val="C3260C"/>
              </a:buClr>
              <a:buSzPct val="128000"/>
              <a:buFont typeface="Georgia" pitchFamily="18" charset="0"/>
              <a:buChar char="*"/>
              <a:defRPr sz="4600" b="1">
                <a:solidFill>
                  <a:schemeClr val="tx1"/>
                </a:solidFill>
                <a:latin typeface="Trebuchet MS" pitchFamily="34" charset="0"/>
              </a:defRPr>
            </a:lvl5pPr>
            <a:lvl6pPr marL="776288" indent="-319088" algn="r"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6pPr>
            <a:lvl7pPr marL="1233488" indent="-319088" algn="r"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7pPr>
            <a:lvl8pPr marL="1690688" indent="-319088" algn="r"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8pPr>
            <a:lvl9pPr marL="2147888" indent="-319088" algn="r"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9pPr>
          </a:lstStyle>
          <a:p>
            <a:pPr algn="ctr">
              <a:buFont typeface="Georgia" pitchFamily="18" charset="0"/>
              <a:buNone/>
              <a:defRPr/>
            </a:pPr>
            <a:r>
              <a:rPr lang="ro-RO" altLang="en-US" sz="3800" smtClean="0">
                <a:effectLst>
                  <a:outerShdw blurRad="38100" dist="38100" dir="2700000" algn="tl">
                    <a:srgbClr val="C0C0C0"/>
                  </a:outerShdw>
                </a:effectLst>
                <a:latin typeface="Algerian" pitchFamily="82" charset="0"/>
              </a:rPr>
              <a:t> MULŢUM</a:t>
            </a:r>
            <a:r>
              <a:rPr lang="en-US" altLang="en-US" sz="3800" smtClean="0">
                <a:effectLst>
                  <a:outerShdw blurRad="38100" dist="38100" dir="2700000" algn="tl">
                    <a:srgbClr val="C0C0C0"/>
                  </a:outerShdw>
                </a:effectLst>
                <a:latin typeface="Algerian" pitchFamily="82" charset="0"/>
              </a:rPr>
              <a:t>IM</a:t>
            </a:r>
            <a:r>
              <a:rPr lang="ro-RO" altLang="en-US" sz="3800" smtClean="0">
                <a:effectLst>
                  <a:outerShdw blurRad="38100" dist="38100" dir="2700000" algn="tl">
                    <a:srgbClr val="C0C0C0"/>
                  </a:outerShdw>
                </a:effectLst>
                <a:latin typeface="Algerian" pitchFamily="82" charset="0"/>
              </a:rPr>
              <a:t> </a:t>
            </a:r>
            <a:r>
              <a:rPr lang="en-US" altLang="en-US" sz="3800" smtClean="0">
                <a:effectLst>
                  <a:outerShdw blurRad="38100" dist="38100" dir="2700000" algn="tl">
                    <a:srgbClr val="C0C0C0"/>
                  </a:outerShdw>
                </a:effectLst>
                <a:latin typeface="Algerian" pitchFamily="82" charset="0"/>
              </a:rPr>
              <a:t> </a:t>
            </a:r>
            <a:r>
              <a:rPr lang="ro-RO" altLang="en-US" sz="3800" smtClean="0">
                <a:effectLst>
                  <a:outerShdw blurRad="38100" dist="38100" dir="2700000" algn="tl">
                    <a:srgbClr val="C0C0C0"/>
                  </a:outerShdw>
                </a:effectLst>
                <a:latin typeface="Algerian" pitchFamily="82" charset="0"/>
              </a:rPr>
              <a:t>PENTRU</a:t>
            </a:r>
            <a:r>
              <a:rPr lang="en-US" altLang="en-US" sz="3800" smtClean="0">
                <a:effectLst>
                  <a:outerShdw blurRad="38100" dist="38100" dir="2700000" algn="tl">
                    <a:srgbClr val="C0C0C0"/>
                  </a:outerShdw>
                </a:effectLst>
                <a:latin typeface="Algerian" pitchFamily="82" charset="0"/>
              </a:rPr>
              <a:t> </a:t>
            </a:r>
            <a:r>
              <a:rPr lang="ro-RO" altLang="en-US" sz="3800" smtClean="0">
                <a:effectLst>
                  <a:outerShdw blurRad="38100" dist="38100" dir="2700000" algn="tl">
                    <a:srgbClr val="C0C0C0"/>
                  </a:outerShdw>
                </a:effectLst>
                <a:latin typeface="Algerian" pitchFamily="82" charset="0"/>
              </a:rPr>
              <a:t> ATENŢIE!</a:t>
            </a:r>
            <a:endParaRPr lang="en-US" altLang="en-US" sz="3800" smtClean="0">
              <a:effectLst>
                <a:outerShdw blurRad="38100" dist="38100" dir="2700000" algn="tl">
                  <a:srgbClr val="C0C0C0"/>
                </a:outerShdw>
              </a:effectLst>
              <a:latin typeface="Algerian" pitchFamily="82" charset="0"/>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5600"/>
            <a:ext cx="500856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30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1447800"/>
            <a:ext cx="7010401" cy="3170099"/>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orice </a:t>
            </a:r>
            <a:r>
              <a:rPr lang="pt-BR" sz="1600" b="1" dirty="0">
                <a:latin typeface="Arial" panose="020B0604020202020204" pitchFamily="34" charset="0"/>
                <a:cs typeface="Arial" panose="020B0604020202020204" pitchFamily="34" charset="0"/>
              </a:rPr>
              <a:t>creştere sau scădere semnificativă a cantităţii </a:t>
            </a:r>
            <a:r>
              <a:rPr lang="pt-BR" sz="1600" dirty="0">
                <a:latin typeface="Arial" panose="020B0604020202020204" pitchFamily="34" charset="0"/>
                <a:cs typeface="Arial" panose="020B0604020202020204" pitchFamily="34" charset="0"/>
              </a:rPr>
              <a:t>sau orice </a:t>
            </a:r>
            <a:r>
              <a:rPr lang="pt-BR" sz="1600" b="1" dirty="0">
                <a:latin typeface="Arial" panose="020B0604020202020204" pitchFamily="34" charset="0"/>
                <a:cs typeface="Arial" panose="020B0604020202020204" pitchFamily="34" charset="0"/>
              </a:rPr>
              <a:t>schimbare semnificativă a naturii</a:t>
            </a:r>
            <a:r>
              <a:rPr lang="pt-BR" sz="1600" dirty="0">
                <a:latin typeface="Arial" panose="020B0604020202020204" pitchFamily="34" charset="0"/>
                <a:cs typeface="Arial" panose="020B0604020202020204" pitchFamily="34" charset="0"/>
              </a:rPr>
              <a:t>, sau a formei fizice a </a:t>
            </a:r>
            <a:r>
              <a:rPr lang="pt-BR" sz="1600" dirty="0" smtClean="0">
                <a:latin typeface="Arial" panose="020B0604020202020204" pitchFamily="34" charset="0"/>
                <a:cs typeface="Arial" panose="020B0604020202020204" pitchFamily="34" charset="0"/>
              </a:rPr>
              <a:t>substanţe</a:t>
            </a:r>
            <a:r>
              <a:rPr lang="ro-RO" sz="1600" dirty="0" smtClean="0">
                <a:latin typeface="Arial" panose="020B0604020202020204" pitchFamily="34" charset="0"/>
                <a:cs typeface="Arial" panose="020B0604020202020204" pitchFamily="34" charset="0"/>
              </a:rPr>
              <a:t>lor</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periculoase prezente, după cum se indică în notificarea furnizată de </a:t>
            </a:r>
            <a:r>
              <a:rPr lang="pt-BR" sz="1600" dirty="0" smtClean="0">
                <a:latin typeface="Arial" panose="020B0604020202020204" pitchFamily="34" charset="0"/>
                <a:cs typeface="Arial" panose="020B0604020202020204" pitchFamily="34" charset="0"/>
              </a:rPr>
              <a:t>operator,  </a:t>
            </a:r>
          </a:p>
          <a:p>
            <a:pPr marL="285750" indent="-285750" algn="just">
              <a:spcBef>
                <a:spcPts val="600"/>
              </a:spcBef>
              <a:spcAft>
                <a:spcPts val="600"/>
              </a:spcAft>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o </a:t>
            </a:r>
            <a:r>
              <a:rPr lang="pt-BR" sz="1600" dirty="0" err="1">
                <a:latin typeface="Arial" panose="020B0604020202020204" pitchFamily="34" charset="0"/>
                <a:cs typeface="Arial" panose="020B0604020202020204" pitchFamily="34" charset="0"/>
              </a:rPr>
              <a:t>modificare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semnificativă</a:t>
            </a:r>
            <a:r>
              <a:rPr lang="pt-BR" sz="1600" dirty="0">
                <a:latin typeface="Arial" panose="020B0604020202020204" pitchFamily="34" charset="0"/>
                <a:cs typeface="Arial" panose="020B0604020202020204" pitchFamily="34" charset="0"/>
              </a:rPr>
              <a:t> a </a:t>
            </a:r>
            <a:r>
              <a:rPr lang="pt-BR" sz="1600" dirty="0" err="1">
                <a:latin typeface="Arial" panose="020B0604020202020204" pitchFamily="34" charset="0"/>
                <a:cs typeface="Arial" panose="020B0604020202020204" pitchFamily="34" charset="0"/>
              </a:rPr>
              <a:t>proceselor</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în</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care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aceasta</a:t>
            </a:r>
            <a:r>
              <a:rPr lang="pt-BR" sz="1600" dirty="0">
                <a:latin typeface="Arial" panose="020B0604020202020204" pitchFamily="34" charset="0"/>
                <a:cs typeface="Arial" panose="020B0604020202020204" pitchFamily="34" charset="0"/>
              </a:rPr>
              <a:t> este </a:t>
            </a:r>
            <a:r>
              <a:rPr lang="pt-BR" sz="1600" dirty="0" err="1" smtClean="0">
                <a:latin typeface="Arial" panose="020B0604020202020204" pitchFamily="34" charset="0"/>
                <a:cs typeface="Arial" panose="020B0604020202020204" pitchFamily="34" charset="0"/>
              </a:rPr>
              <a:t>utilizată</a:t>
            </a:r>
            <a:r>
              <a:rPr lang="pt-BR"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Wingdings" panose="05000000000000000000" pitchFamily="2" charset="2"/>
              <a:buChar char="ü"/>
            </a:pPr>
            <a:r>
              <a:rPr lang="pt-BR" sz="1600" dirty="0" err="1" smtClean="0">
                <a:latin typeface="Arial" panose="020B0604020202020204" pitchFamily="34" charset="0"/>
                <a:cs typeface="Arial" panose="020B0604020202020204" pitchFamily="34" charset="0"/>
              </a:rPr>
              <a:t>modificarea</a:t>
            </a:r>
            <a:r>
              <a:rPr lang="pt-BR" sz="1600" dirty="0" smtClean="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unui</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amplasament</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sau</a:t>
            </a:r>
            <a:r>
              <a:rPr lang="pt-BR" sz="1600" dirty="0">
                <a:latin typeface="Arial" panose="020B0604020202020204" pitchFamily="34" charset="0"/>
                <a:cs typeface="Arial" panose="020B0604020202020204" pitchFamily="34" charset="0"/>
              </a:rPr>
              <a:t> a </a:t>
            </a:r>
            <a:r>
              <a:rPr lang="pt-BR" sz="1600" dirty="0" err="1">
                <a:latin typeface="Arial" panose="020B0604020202020204" pitchFamily="34" charset="0"/>
                <a:cs typeface="Arial" panose="020B0604020202020204" pitchFamily="34" charset="0"/>
              </a:rPr>
              <a:t>unei</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instalaţii</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care</a:t>
            </a:r>
            <a:r>
              <a:rPr lang="pt-BR" sz="1600" dirty="0">
                <a:latin typeface="Arial" panose="020B0604020202020204" pitchFamily="34" charset="0"/>
                <a:cs typeface="Arial" panose="020B0604020202020204" pitchFamily="34" charset="0"/>
              </a:rPr>
              <a:t> ar </a:t>
            </a:r>
            <a:r>
              <a:rPr lang="pt-BR" sz="1600" dirty="0" err="1">
                <a:latin typeface="Arial" panose="020B0604020202020204" pitchFamily="34" charset="0"/>
                <a:cs typeface="Arial" panose="020B0604020202020204" pitchFamily="34" charset="0"/>
              </a:rPr>
              <a:t>putea</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avea</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consecinţe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semnificative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în</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termeni</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pericole</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accident</a:t>
            </a:r>
            <a:r>
              <a:rPr lang="pt-BR" sz="1600" dirty="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major;</a:t>
            </a:r>
            <a:endParaRPr lang="en-U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închiderea </a:t>
            </a:r>
            <a:r>
              <a:rPr lang="pt-BR" sz="1600" dirty="0">
                <a:latin typeface="Arial" panose="020B0604020202020204" pitchFamily="34" charset="0"/>
                <a:cs typeface="Arial" panose="020B0604020202020204" pitchFamily="34" charset="0"/>
              </a:rPr>
              <a:t>definitivă a amplasamentului, sau dezafectarea </a:t>
            </a:r>
            <a:r>
              <a:rPr lang="pt-BR" sz="1600" dirty="0" smtClean="0">
                <a:latin typeface="Arial" panose="020B0604020202020204" pitchFamily="34" charset="0"/>
                <a:cs typeface="Arial" panose="020B0604020202020204" pitchFamily="34" charset="0"/>
              </a:rPr>
              <a:t>acestuia,</a:t>
            </a:r>
            <a:endParaRPr lang="en-U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Wingdings" panose="05000000000000000000" pitchFamily="2" charset="2"/>
              <a:buChar char="ü"/>
            </a:pPr>
            <a:r>
              <a:rPr lang="ro-RO" sz="1600" dirty="0" smtClean="0">
                <a:latin typeface="Arial" panose="020B0604020202020204" pitchFamily="34" charset="0"/>
                <a:cs typeface="Arial" panose="020B0604020202020204" pitchFamily="34" charset="0"/>
              </a:rPr>
              <a:t>modificări </a:t>
            </a:r>
            <a:r>
              <a:rPr lang="ro-RO" sz="1600" dirty="0">
                <a:latin typeface="Arial" panose="020B0604020202020204" pitchFamily="34" charset="0"/>
                <a:cs typeface="Arial" panose="020B0604020202020204" pitchFamily="34" charset="0"/>
              </a:rPr>
              <a:t>ale informaţiilor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privind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datele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identificare</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operatorului</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amplasamentului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responsabilului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amplasament</a:t>
            </a:r>
            <a:endParaRPr lang="en-US" sz="1600" dirty="0">
              <a:latin typeface="Arial" panose="020B0604020202020204" pitchFamily="34" charset="0"/>
              <a:cs typeface="Arial" panose="020B0604020202020204" pitchFamily="34" charset="0"/>
            </a:endParaRPr>
          </a:p>
        </p:txBody>
      </p:sp>
      <p:sp>
        <p:nvSpPr>
          <p:cNvPr id="12" name="Rounded Rectangle 11"/>
          <p:cNvSpPr/>
          <p:nvPr/>
        </p:nvSpPr>
        <p:spPr>
          <a:xfrm>
            <a:off x="200152" y="5334000"/>
            <a:ext cx="8943847" cy="1371600"/>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Wingdings" pitchFamily="2" charset="2"/>
              <a:buChar char="q"/>
            </a:pPr>
            <a:r>
              <a:rPr lang="vi-VN" dirty="0">
                <a:solidFill>
                  <a:schemeClr val="tx1"/>
                </a:solidFill>
              </a:rPr>
              <a:t>Procedura de notificare a activităţilor care prezintă pericole de producere a accidentelor majore în care sunt implicate substanţe periculoase se aprobă prin ordin comun al ministrului mediului, apelor şi pădurilor şi al ministrului afacerilor interne. </a:t>
            </a:r>
            <a:endParaRPr lang="en-US" dirty="0">
              <a:solidFill>
                <a:schemeClr val="tx1"/>
              </a:solidFill>
            </a:endParaRPr>
          </a:p>
        </p:txBody>
      </p:sp>
      <p:sp>
        <p:nvSpPr>
          <p:cNvPr id="13" name="Rounded Rectangular Callout 12"/>
          <p:cNvSpPr/>
          <p:nvPr/>
        </p:nvSpPr>
        <p:spPr>
          <a:xfrm>
            <a:off x="81897" y="2023447"/>
            <a:ext cx="1670703" cy="1309033"/>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rPr>
              <a:t>Condi</a:t>
            </a:r>
            <a:r>
              <a:rPr lang="ro-RO" sz="1600" b="1" dirty="0" smtClean="0">
                <a:solidFill>
                  <a:schemeClr val="tx1"/>
                </a:solidFill>
              </a:rPr>
              <a:t>ț</a:t>
            </a:r>
            <a:r>
              <a:rPr lang="it-IT" sz="1600" b="1" dirty="0" smtClean="0">
                <a:solidFill>
                  <a:schemeClr val="tx1"/>
                </a:solidFill>
              </a:rPr>
              <a:t>ii / evenimente:</a:t>
            </a:r>
            <a:endParaRPr lang="en-US" sz="1600" b="1" dirty="0">
              <a:solidFill>
                <a:schemeClr val="tx1"/>
              </a:solidFill>
            </a:endParaRPr>
          </a:p>
        </p:txBody>
      </p:sp>
      <p:sp>
        <p:nvSpPr>
          <p:cNvPr id="11" name="TextBox 10"/>
          <p:cNvSpPr txBox="1"/>
          <p:nvPr/>
        </p:nvSpPr>
        <p:spPr>
          <a:xfrm>
            <a:off x="394710" y="40056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200153" y="802125"/>
            <a:ext cx="8639047" cy="369332"/>
          </a:xfrm>
          <a:prstGeom prst="rect">
            <a:avLst/>
          </a:prstGeom>
        </p:spPr>
        <p:txBody>
          <a:bodyPr wrap="square">
            <a:spAutoFit/>
          </a:bodyPr>
          <a:lstStyle/>
          <a:p>
            <a:pPr>
              <a:spcBef>
                <a:spcPts val="600"/>
              </a:spcBef>
              <a:spcAft>
                <a:spcPts val="600"/>
              </a:spcAft>
            </a:pPr>
            <a:r>
              <a:rPr lang="pt-BR" dirty="0">
                <a:latin typeface="Arial" panose="020B0604020202020204" pitchFamily="34" charset="0"/>
                <a:cs typeface="Arial" panose="020B0604020202020204" pitchFamily="34" charset="0"/>
              </a:rPr>
              <a:t>Operatorul </a:t>
            </a:r>
            <a:r>
              <a:rPr lang="pt-BR" smtClean="0">
                <a:latin typeface="Arial" panose="020B0604020202020204" pitchFamily="34" charset="0"/>
                <a:cs typeface="Arial" panose="020B0604020202020204" pitchFamily="34" charset="0"/>
              </a:rPr>
              <a:t>are </a:t>
            </a:r>
            <a:r>
              <a:rPr lang="vi-VN"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obligaţia </a:t>
            </a:r>
            <a:r>
              <a:rPr lang="vi-VN" dirty="0">
                <a:solidFill>
                  <a:srgbClr val="FF0000"/>
                </a:solidFill>
                <a:latin typeface="Arial" panose="020B0604020202020204" pitchFamily="34" charset="0"/>
                <a:cs typeface="Arial" panose="020B0604020202020204" pitchFamily="34" charset="0"/>
              </a:rPr>
              <a:t>să actualizeze </a:t>
            </a:r>
            <a:r>
              <a:rPr lang="vi-VN" dirty="0">
                <a:latin typeface="Arial" panose="020B0604020202020204" pitchFamily="34" charset="0"/>
                <a:cs typeface="Arial" panose="020B0604020202020204" pitchFamily="34" charset="0"/>
              </a:rPr>
              <a:t>notificarea şi să o transmită </a:t>
            </a:r>
            <a:r>
              <a:rPr lang="vi-VN" dirty="0" smtClean="0">
                <a:latin typeface="Arial" panose="020B0604020202020204" pitchFamily="34" charset="0"/>
                <a:cs typeface="Arial" panose="020B0604020202020204" pitchFamily="34" charset="0"/>
              </a:rPr>
              <a:t>SRAPM</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81897" y="4731266"/>
            <a:ext cx="9002976" cy="369332"/>
          </a:xfrm>
          <a:prstGeom prst="rect">
            <a:avLst/>
          </a:prstGeom>
        </p:spPr>
        <p:txBody>
          <a:bodyPr wrap="square">
            <a:spAutoFit/>
          </a:bodyPr>
          <a:lstStyle/>
          <a:p>
            <a:r>
              <a:rPr lang="en-US" b="1" dirty="0" smtClean="0">
                <a:latin typeface="Arial" pitchFamily="34" charset="0"/>
                <a:cs typeface="Arial" pitchFamily="34" charset="0"/>
              </a:rPr>
              <a:t>O</a:t>
            </a:r>
            <a:r>
              <a:rPr lang="vi-VN" b="1" dirty="0" smtClean="0"/>
              <a:t>peratorul </a:t>
            </a:r>
            <a:r>
              <a:rPr lang="vi-VN" b="1" dirty="0"/>
              <a:t>elaborează şi transmite </a:t>
            </a:r>
            <a:r>
              <a:rPr lang="en-US" b="1" dirty="0" smtClean="0">
                <a:latin typeface="Arial" pitchFamily="34" charset="0"/>
                <a:cs typeface="Arial" pitchFamily="34" charset="0"/>
              </a:rPr>
              <a:t>SRAPM</a:t>
            </a:r>
            <a:r>
              <a:rPr lang="en-US" b="1" dirty="0" smtClean="0"/>
              <a:t> </a:t>
            </a:r>
            <a:r>
              <a:rPr lang="vi-VN" b="1" dirty="0" smtClean="0"/>
              <a:t>o </a:t>
            </a:r>
            <a:r>
              <a:rPr lang="vi-VN" b="1" dirty="0"/>
              <a:t>notificare actualizată </a:t>
            </a:r>
            <a:r>
              <a:rPr lang="vi-VN" b="1" dirty="0">
                <a:solidFill>
                  <a:srgbClr val="FF0000"/>
                </a:solidFill>
              </a:rPr>
              <a:t>o dată la 5 </a:t>
            </a:r>
            <a:r>
              <a:rPr lang="vi-VN" b="1" dirty="0" smtClean="0">
                <a:solidFill>
                  <a:srgbClr val="FF0000"/>
                </a:solidFill>
              </a:rPr>
              <a:t>ani</a:t>
            </a:r>
            <a:endParaRPr lang="en-US" b="1" dirty="0"/>
          </a:p>
        </p:txBody>
      </p:sp>
    </p:spTree>
    <p:extLst>
      <p:ext uri="{BB962C8B-B14F-4D97-AF65-F5344CB8AC3E}">
        <p14:creationId xmlns:p14="http://schemas.microsoft.com/office/powerpoint/2010/main" val="82364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200153" y="1600200"/>
            <a:ext cx="1981200" cy="1292662"/>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pt-BR" sz="1600" b="1" dirty="0">
                <a:solidFill>
                  <a:schemeClr val="tx1"/>
                </a:solidFill>
                <a:latin typeface="Arial" panose="020B0604020202020204" pitchFamily="34" charset="0"/>
                <a:cs typeface="Arial" panose="020B0604020202020204" pitchFamily="34" charset="0"/>
              </a:rPr>
              <a:t>creştere sau scădere semnificativă a cantităţii de substante </a:t>
            </a:r>
            <a:endParaRPr lang="en-US" sz="1600" b="1" dirty="0">
              <a:solidFill>
                <a:schemeClr val="tx1"/>
              </a:solidFill>
            </a:endParaRPr>
          </a:p>
        </p:txBody>
      </p:sp>
      <p:sp>
        <p:nvSpPr>
          <p:cNvPr id="11" name="TextBox 10"/>
          <p:cNvSpPr txBox="1"/>
          <p:nvPr/>
        </p:nvSpPr>
        <p:spPr>
          <a:xfrm>
            <a:off x="394710" y="40056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200153" y="802125"/>
            <a:ext cx="8639047" cy="369332"/>
          </a:xfrm>
          <a:prstGeom prst="rect">
            <a:avLst/>
          </a:prstGeom>
        </p:spPr>
        <p:txBody>
          <a:bodyPr wrap="square">
            <a:spAutoFit/>
          </a:bodyPr>
          <a:lstStyle/>
          <a:p>
            <a:pPr marL="171450" indent="-171450">
              <a:spcBef>
                <a:spcPct val="0"/>
              </a:spcBef>
              <a:buFont typeface="Wingdings" pitchFamily="2" charset="2"/>
              <a:buChar char="Ø"/>
            </a:pPr>
            <a:r>
              <a:rPr lang="ro-RO" b="1" dirty="0" smtClean="0">
                <a:latin typeface="Arial" panose="020B0604020202020204" pitchFamily="34" charset="0"/>
                <a:cs typeface="Arial" panose="020B0604020202020204" pitchFamily="34" charset="0"/>
              </a:rPr>
              <a:t> </a:t>
            </a:r>
            <a:r>
              <a:rPr lang="it-IT" b="1" dirty="0" smtClean="0">
                <a:latin typeface="Arial" panose="020B0604020202020204" pitchFamily="34" charset="0"/>
                <a:cs typeface="Arial" panose="020B0604020202020204" pitchFamily="34" charset="0"/>
              </a:rPr>
              <a:t>Necesitatea actualiz</a:t>
            </a:r>
            <a:r>
              <a:rPr lang="ro-RO" b="1" dirty="0">
                <a:latin typeface="Arial" panose="020B0604020202020204" pitchFamily="34" charset="0"/>
                <a:cs typeface="Arial" panose="020B0604020202020204" pitchFamily="34" charset="0"/>
              </a:rPr>
              <a:t>ă</a:t>
            </a:r>
            <a:r>
              <a:rPr lang="it-IT" b="1" dirty="0" smtClean="0">
                <a:latin typeface="Arial" panose="020B0604020202020204" pitchFamily="34" charset="0"/>
                <a:cs typeface="Arial" panose="020B0604020202020204" pitchFamily="34" charset="0"/>
              </a:rPr>
              <a:t>rii notific</a:t>
            </a:r>
            <a:r>
              <a:rPr lang="ro-RO" b="1" dirty="0" smtClean="0">
                <a:latin typeface="Arial" panose="020B0604020202020204" pitchFamily="34" charset="0"/>
                <a:cs typeface="Arial" panose="020B0604020202020204" pitchFamily="34" charset="0"/>
              </a:rPr>
              <a:t>ă</a:t>
            </a:r>
            <a:r>
              <a:rPr lang="it-IT" b="1" dirty="0" smtClean="0">
                <a:latin typeface="Arial" panose="020B0604020202020204" pitchFamily="34" charset="0"/>
                <a:cs typeface="Arial" panose="020B0604020202020204" pitchFamily="34" charset="0"/>
              </a:rPr>
              <a:t>rii </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2438400" y="1352173"/>
            <a:ext cx="6508246" cy="1754326"/>
          </a:xfrm>
          <a:prstGeom prst="rect">
            <a:avLst/>
          </a:prstGeom>
        </p:spPr>
        <p:txBody>
          <a:bodyPr wrap="square">
            <a:spAutoFit/>
          </a:bodyPr>
          <a:lstStyle>
            <a:defPPr>
              <a:defRPr lang="en-US"/>
            </a:defPPr>
            <a:lvl1pPr marL="285750" indent="-285750" algn="just">
              <a:buFont typeface="Wingdings" panose="05000000000000000000" pitchFamily="2" charset="2"/>
              <a:buChar char="Ø"/>
              <a:defRPr sz="1600"/>
            </a:lvl1pPr>
          </a:lstStyle>
          <a:p>
            <a:r>
              <a:rPr lang="en-US" sz="1800" dirty="0">
                <a:latin typeface="Arial" panose="020B0604020202020204" pitchFamily="34" charset="0"/>
                <a:cs typeface="Arial" panose="020B0604020202020204" pitchFamily="34" charset="0"/>
              </a:rPr>
              <a:t>10% </a:t>
            </a:r>
            <a:r>
              <a:rPr lang="en-US" sz="1800" dirty="0" err="1">
                <a:latin typeface="Arial" panose="020B0604020202020204" pitchFamily="34" charset="0"/>
                <a:cs typeface="Arial" panose="020B0604020202020204" pitchFamily="34" charset="0"/>
              </a:rPr>
              <a:t>ar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putea</a:t>
            </a:r>
            <a:r>
              <a:rPr lang="en-US" sz="1800" dirty="0">
                <a:latin typeface="Arial" panose="020B0604020202020204" pitchFamily="34" charset="0"/>
                <a:cs typeface="Arial" panose="020B0604020202020204" pitchFamily="34" charset="0"/>
              </a:rPr>
              <a:t> fi </a:t>
            </a:r>
            <a:r>
              <a:rPr lang="en-US" sz="1800" dirty="0" err="1">
                <a:latin typeface="Arial" panose="020B0604020202020204" pitchFamily="34" charset="0"/>
                <a:cs typeface="Arial" panose="020B0604020202020204" pitchFamily="34" charset="0"/>
              </a:rPr>
              <a:t>considerat</a:t>
            </a:r>
            <a:r>
              <a:rPr lang="ro-RO" sz="1800" dirty="0">
                <a:latin typeface="Arial" panose="020B0604020202020204" pitchFamily="34" charset="0"/>
                <a:cs typeface="Arial" panose="020B0604020202020204" pitchFamily="34" charset="0"/>
              </a:rPr>
              <a:t>ă</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cifră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rezonabilă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pentru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multe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cazuri</a:t>
            </a:r>
            <a:r>
              <a:rPr lang="en-US" sz="1800" dirty="0">
                <a:latin typeface="Arial" panose="020B0604020202020204" pitchFamily="34" charset="0"/>
                <a:cs typeface="Arial" panose="020B0604020202020204" pitchFamily="34" charset="0"/>
              </a:rPr>
              <a:t>. Cu </a:t>
            </a:r>
            <a:r>
              <a:rPr lang="en-US" sz="1800" dirty="0" err="1">
                <a:latin typeface="Arial" panose="020B0604020202020204" pitchFamily="34" charset="0"/>
                <a:cs typeface="Arial" panose="020B0604020202020204" pitchFamily="34" charset="0"/>
              </a:rPr>
              <a:t>toate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acestea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cazul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care </a:t>
            </a:r>
            <a:r>
              <a:rPr lang="en-US" sz="1800" dirty="0" err="1">
                <a:latin typeface="Arial" panose="020B0604020202020204" pitchFamily="34" charset="0"/>
                <a:cs typeface="Arial" panose="020B0604020202020204" pitchFamily="34" charset="0"/>
              </a:rPr>
              <a:t>există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deja</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cantitate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foarte</a:t>
            </a:r>
            <a:r>
              <a:rPr lang="en-US" sz="1800" dirty="0">
                <a:latin typeface="Arial" panose="020B0604020202020204" pitchFamily="34" charset="0"/>
                <a:cs typeface="Arial" panose="020B0604020202020204" pitchFamily="34" charset="0"/>
              </a:rPr>
              <a:t> mare de </a:t>
            </a:r>
            <a:r>
              <a:rPr lang="en-US" sz="1800" dirty="0" err="1">
                <a:latin typeface="Arial" panose="020B0604020202020204" pitchFamily="34" charset="0"/>
                <a:cs typeface="Arial" panose="020B0604020202020204" pitchFamily="34" charset="0"/>
              </a:rPr>
              <a:t>substanțe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periculoase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prezente</a:t>
            </a:r>
            <a:r>
              <a:rPr lang="en-US" sz="1800" dirty="0">
                <a:latin typeface="Arial" panose="020B0604020202020204" pitchFamily="34" charset="0"/>
                <a:cs typeface="Arial" panose="020B0604020202020204" pitchFamily="34" charset="0"/>
              </a:rPr>
              <a:t>, 10% </a:t>
            </a:r>
            <a:r>
              <a:rPr lang="en-US" sz="1800" dirty="0" err="1">
                <a:latin typeface="Arial" panose="020B0604020202020204" pitchFamily="34" charset="0"/>
                <a:cs typeface="Arial" panose="020B0604020202020204" pitchFamily="34" charset="0"/>
              </a:rPr>
              <a:t>ar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putea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depăși</a:t>
            </a:r>
            <a:r>
              <a:rPr lang="en-US" sz="1800" dirty="0">
                <a:latin typeface="Arial" panose="020B0604020202020204" pitchFamily="34" charset="0"/>
                <a:cs typeface="Arial" panose="020B0604020202020204" pitchFamily="34" charset="0"/>
              </a:rPr>
              <a:t> "5% din </a:t>
            </a:r>
            <a:r>
              <a:rPr lang="en-US" sz="1800" dirty="0" err="1">
                <a:latin typeface="Arial" panose="020B0604020202020204" pitchFamily="34" charset="0"/>
                <a:cs typeface="Arial" panose="020B0604020202020204" pitchFamily="34" charset="0"/>
              </a:rPr>
              <a:t>cantitatea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stabilită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coloana</a:t>
            </a:r>
            <a:r>
              <a:rPr lang="en-US" sz="1800" dirty="0">
                <a:latin typeface="Arial" panose="020B0604020202020204" pitchFamily="34" charset="0"/>
                <a:cs typeface="Arial" panose="020B0604020202020204" pitchFamily="34" charset="0"/>
              </a:rPr>
              <a:t> 3 din </a:t>
            </a:r>
            <a:r>
              <a:rPr lang="en-US" sz="1800" dirty="0" err="1">
                <a:latin typeface="Arial" panose="020B0604020202020204" pitchFamily="34" charset="0"/>
                <a:cs typeface="Arial" panose="020B0604020202020204" pitchFamily="34" charset="0"/>
              </a:rPr>
              <a:t>anexa</a:t>
            </a:r>
            <a:r>
              <a:rPr lang="en-US" sz="1800" dirty="0">
                <a:latin typeface="Arial" panose="020B0604020202020204" pitchFamily="34" charset="0"/>
                <a:cs typeface="Arial" panose="020B0604020202020204" pitchFamily="34" charset="0"/>
              </a:rPr>
              <a:t> I", care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unul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dintre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criteriile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notificare</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unui</a:t>
            </a:r>
            <a:r>
              <a:rPr lang="en-US" sz="1800" dirty="0">
                <a:latin typeface="Arial" panose="020B0604020202020204" pitchFamily="34" charset="0"/>
                <a:cs typeface="Arial" panose="020B0604020202020204" pitchFamily="34" charset="0"/>
              </a:rPr>
              <a:t> accident major.</a:t>
            </a:r>
          </a:p>
        </p:txBody>
      </p:sp>
      <p:sp>
        <p:nvSpPr>
          <p:cNvPr id="10" name="Rounded Rectangular Callout 9"/>
          <p:cNvSpPr/>
          <p:nvPr/>
        </p:nvSpPr>
        <p:spPr>
          <a:xfrm>
            <a:off x="25400" y="4114800"/>
            <a:ext cx="1981200" cy="1292662"/>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pt-BR" sz="1600" b="1" dirty="0">
                <a:solidFill>
                  <a:schemeClr val="tx1"/>
                </a:solidFill>
                <a:latin typeface="Arial" panose="020B0604020202020204" pitchFamily="34" charset="0"/>
                <a:cs typeface="Arial" panose="020B0604020202020204" pitchFamily="34" charset="0"/>
              </a:rPr>
              <a:t>schimbare semnificativă a naturii</a:t>
            </a:r>
            <a:r>
              <a:rPr lang="pt-BR" sz="1600" dirty="0">
                <a:solidFill>
                  <a:schemeClr val="tx1"/>
                </a:solidFill>
                <a:latin typeface="Arial" panose="020B0604020202020204" pitchFamily="34" charset="0"/>
                <a:cs typeface="Arial" panose="020B0604020202020204" pitchFamily="34" charset="0"/>
              </a:rPr>
              <a:t> </a:t>
            </a:r>
            <a:r>
              <a:rPr lang="pt-BR" sz="1600" b="1" dirty="0">
                <a:solidFill>
                  <a:schemeClr val="tx1"/>
                </a:solidFill>
                <a:latin typeface="Arial" panose="020B0604020202020204" pitchFamily="34" charset="0"/>
                <a:cs typeface="Arial" panose="020B0604020202020204" pitchFamily="34" charset="0"/>
              </a:rPr>
              <a:t>sau a formei fizice a substanţei</a:t>
            </a:r>
            <a:endParaRPr lang="en-US" sz="1600" b="1" dirty="0">
              <a:solidFill>
                <a:schemeClr val="tx1"/>
              </a:solidFill>
            </a:endParaRPr>
          </a:p>
        </p:txBody>
      </p:sp>
      <p:sp>
        <p:nvSpPr>
          <p:cNvPr id="7" name="Rectangle 6"/>
          <p:cNvSpPr/>
          <p:nvPr/>
        </p:nvSpPr>
        <p:spPr>
          <a:xfrm>
            <a:off x="2330954" y="3810000"/>
            <a:ext cx="6508246" cy="2385268"/>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Prezen</a:t>
            </a:r>
            <a:r>
              <a:rPr lang="ro-RO" dirty="0" smtClean="0">
                <a:latin typeface="Arial" panose="020B0604020202020204" pitchFamily="34" charset="0"/>
                <a:cs typeface="Arial" panose="020B0604020202020204" pitchFamily="34" charset="0"/>
              </a:rPr>
              <a:t>ț</a:t>
            </a:r>
            <a:r>
              <a:rPr lang="en-US" dirty="0" smtClean="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substante</a:t>
            </a:r>
            <a:r>
              <a:rPr lang="en-US" dirty="0">
                <a:latin typeface="Arial" panose="020B0604020202020204" pitchFamily="34" charset="0"/>
                <a:cs typeface="Arial" panose="020B0604020202020204" pitchFamily="34" charset="0"/>
              </a:rPr>
              <a:t> cu o </a:t>
            </a:r>
            <a:r>
              <a:rPr lang="en-US" dirty="0" err="1">
                <a:latin typeface="Arial" panose="020B0604020202020204" pitchFamily="34" charset="0"/>
                <a:cs typeface="Arial" panose="020B0604020202020204" pitchFamily="34" charset="0"/>
              </a:rPr>
              <a:t>altă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considerat</a:t>
            </a:r>
            <a:r>
              <a:rPr lang="ro-RO" dirty="0">
                <a:latin typeface="Arial" panose="020B0604020202020204" pitchFamily="34" charset="0"/>
                <a:cs typeface="Arial" panose="020B0604020202020204" pitchFamily="34" charset="0"/>
              </a:rPr>
              <a:t>ă</a:t>
            </a:r>
            <a:r>
              <a:rPr lang="en-US" dirty="0">
                <a:latin typeface="Arial" panose="020B0604020202020204" pitchFamily="34" charset="0"/>
                <a:cs typeface="Arial" panose="020B0604020202020204" pitchFamily="34" charset="0"/>
              </a:rPr>
              <a:t> a fi o </a:t>
            </a:r>
            <a:r>
              <a:rPr lang="en-US" dirty="0" err="1">
                <a:latin typeface="Arial" panose="020B0604020202020204" pitchFamily="34" charset="0"/>
                <a:cs typeface="Arial" panose="020B0604020202020204" pitchFamily="34" charset="0"/>
              </a:rPr>
              <a:t>schimbare</a:t>
            </a:r>
            <a:r>
              <a:rPr lang="en-US" dirty="0">
                <a:latin typeface="Arial" panose="020B0604020202020204" pitchFamily="34" charset="0"/>
                <a:cs typeface="Arial" panose="020B0604020202020204" pitchFamily="34" charset="0"/>
              </a:rPr>
              <a:t>. </a:t>
            </a:r>
          </a:p>
          <a:p>
            <a:pPr marL="285750" indent="-285750" algn="just">
              <a:spcAft>
                <a:spcPts val="600"/>
              </a:spcAft>
              <a:buFont typeface="Wingdings" panose="05000000000000000000" pitchFamily="2" charset="2"/>
              <a:buChar char="Ø"/>
            </a:pPr>
            <a:r>
              <a:rPr lang="ro-RO"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schimbare</a:t>
            </a:r>
            <a:r>
              <a:rPr lang="en-US" dirty="0">
                <a:latin typeface="Arial" panose="020B0604020202020204" pitchFamily="34" charset="0"/>
                <a:cs typeface="Arial" panose="020B0604020202020204" pitchFamily="34" charset="0"/>
              </a:rPr>
              <a:t> de la o </a:t>
            </a:r>
            <a:r>
              <a:rPr lang="en-US" dirty="0" err="1">
                <a:latin typeface="Arial" panose="020B0604020202020204" pitchFamily="34" charset="0"/>
                <a:cs typeface="Arial" panose="020B0604020202020204" pitchFamily="34" charset="0"/>
              </a:rPr>
              <a:t>substan</a:t>
            </a:r>
            <a:r>
              <a:rPr lang="ro-RO" dirty="0">
                <a:latin typeface="Arial" panose="020B0604020202020204" pitchFamily="34" charset="0"/>
                <a:cs typeface="Arial" panose="020B0604020202020204" pitchFamily="34" charset="0"/>
              </a:rPr>
              <a:t>ț</a:t>
            </a:r>
            <a:r>
              <a:rPr lang="en-US" dirty="0">
                <a:latin typeface="Arial" panose="020B0604020202020204" pitchFamily="34" charset="0"/>
                <a:cs typeface="Arial" panose="020B0604020202020204" pitchFamily="34" charset="0"/>
              </a:rPr>
              <a:t>ă la </a:t>
            </a:r>
            <a:r>
              <a:rPr lang="en-US" dirty="0" err="1">
                <a:latin typeface="Arial" panose="020B0604020202020204" pitchFamily="34" charset="0"/>
                <a:cs typeface="Arial" panose="020B0604020202020204" pitchFamily="34" charset="0"/>
              </a:rPr>
              <a:t>alta</a:t>
            </a:r>
            <a:r>
              <a:rPr lang="en-US" dirty="0">
                <a:latin typeface="Arial" panose="020B0604020202020204" pitchFamily="34" charset="0"/>
                <a:cs typeface="Arial" panose="020B0604020202020204" pitchFamily="34" charset="0"/>
              </a:rPr>
              <a:t>, care are </a:t>
            </a:r>
            <a:r>
              <a:rPr lang="en-US" dirty="0" err="1">
                <a:latin typeface="Arial" panose="020B0604020202020204" pitchFamily="34" charset="0"/>
                <a:cs typeface="Arial" panose="020B0604020202020204" pitchFamily="34" charset="0"/>
              </a:rPr>
              <a:t>proprietăți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fizice</a:t>
            </a:r>
            <a:r>
              <a:rPr lang="en-US"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ș</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chimice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similare</a:t>
            </a:r>
            <a:r>
              <a:rPr lang="en-US"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ș</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are </a:t>
            </a:r>
            <a:r>
              <a:rPr lang="en-US" dirty="0" err="1">
                <a:latin typeface="Arial" panose="020B0604020202020204" pitchFamily="34" charset="0"/>
                <a:cs typeface="Arial" panose="020B0604020202020204" pitchFamily="34" charset="0"/>
              </a:rPr>
              <a:t>aceea</a:t>
            </a:r>
            <a:r>
              <a:rPr lang="ro-RO" dirty="0">
                <a:latin typeface="Arial" panose="020B0604020202020204" pitchFamily="34" charset="0"/>
                <a:cs typeface="Arial" panose="020B0604020202020204" pitchFamily="34" charset="0"/>
              </a:rPr>
              <a:t>ș</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clasificare</a:t>
            </a:r>
            <a:r>
              <a:rPr lang="en-US" dirty="0">
                <a:latin typeface="Arial" panose="020B0604020202020204" pitchFamily="34" charset="0"/>
                <a:cs typeface="Arial" panose="020B0604020202020204" pitchFamily="34" charset="0"/>
              </a:rPr>
              <a:t>, s-</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anumite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circumstanțe</a:t>
            </a:r>
            <a:r>
              <a:rPr lang="en-US" dirty="0">
                <a:latin typeface="Arial" panose="020B0604020202020204" pitchFamily="34" charset="0"/>
                <a:cs typeface="Arial" panose="020B0604020202020204" pitchFamily="34" charset="0"/>
              </a:rPr>
              <a:t>, s</a:t>
            </a:r>
            <a:r>
              <a:rPr lang="ro-RO" dirty="0">
                <a:latin typeface="Arial" panose="020B0604020202020204" pitchFamily="34" charset="0"/>
                <a:cs typeface="Arial" panose="020B0604020202020204" pitchFamily="34" charset="0"/>
              </a:rPr>
              <a:t>ă</a:t>
            </a:r>
            <a:r>
              <a:rPr lang="en-US" dirty="0">
                <a:latin typeface="Arial" panose="020B0604020202020204" pitchFamily="34" charset="0"/>
                <a:cs typeface="Arial" panose="020B0604020202020204" pitchFamily="34" charset="0"/>
              </a:rPr>
              <a:t> nu </a:t>
            </a:r>
            <a:r>
              <a:rPr lang="en-US" dirty="0" err="1">
                <a:latin typeface="Arial" panose="020B0604020202020204" pitchFamily="34" charset="0"/>
                <a:cs typeface="Arial" panose="020B0604020202020204" pitchFamily="34" charset="0"/>
              </a:rPr>
              <a:t>necesite</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nouă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notificare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informațiile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furnizate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suficiente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identifica</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substanțele periculoase și categoria de substanțe implicate</a:t>
            </a:r>
            <a:r>
              <a:rPr lang="pt-BR" dirty="0" smtClean="0">
                <a:latin typeface="Arial" panose="020B0604020202020204" pitchFamily="34" charset="0"/>
                <a:cs typeface="Arial" panose="020B0604020202020204" pitchFamily="34" charset="0"/>
              </a:rPr>
              <a:t>”</a:t>
            </a:r>
            <a:r>
              <a:rPr lang="ro-RO" dirty="0" smtClean="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art. 7, alin. d) </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18065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76200" y="403783"/>
            <a:ext cx="8864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on-line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5"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1" y="1161036"/>
            <a:ext cx="8915399" cy="2534027"/>
          </a:xfrm>
          <a:prstGeom prst="rect">
            <a:avLst/>
          </a:prstGeom>
          <a:noFill/>
        </p:spPr>
        <p:txBody>
          <a:bodyPr wrap="square" rtlCol="0">
            <a:spAutoFit/>
          </a:bodyPr>
          <a:lstStyle/>
          <a:p>
            <a:pPr algn="just">
              <a:lnSpc>
                <a:spcPct val="150000"/>
              </a:lnSpc>
            </a:pPr>
            <a:r>
              <a:rPr lang="en-US" dirty="0" err="1" smtClean="0">
                <a:latin typeface="Arial" panose="020B0604020202020204" pitchFamily="34" charset="0"/>
                <a:cs typeface="Arial" panose="020B0604020202020204" pitchFamily="34" charset="0"/>
              </a:rPr>
              <a:t>Operatorul</a:t>
            </a:r>
            <a:r>
              <a:rPr lang="en-US" dirty="0" smtClean="0">
                <a:latin typeface="Arial" panose="020B0604020202020204" pitchFamily="34" charset="0"/>
                <a:cs typeface="Arial" panose="020B0604020202020204" pitchFamily="34" charset="0"/>
              </a:rPr>
              <a:t> economic are </a:t>
            </a:r>
            <a:r>
              <a:rPr lang="en-US" dirty="0" err="1" smtClean="0">
                <a:latin typeface="Arial" panose="020B0604020202020204" pitchFamily="34" charset="0"/>
                <a:cs typeface="Arial" panose="020B0604020202020204" pitchFamily="34" charset="0"/>
              </a:rPr>
              <a:t>posibilitatea</a:t>
            </a:r>
            <a:r>
              <a:rPr lang="en-US" dirty="0" smtClean="0">
                <a:latin typeface="Arial" panose="020B0604020202020204" pitchFamily="34" charset="0"/>
                <a:cs typeface="Arial" panose="020B0604020202020204" pitchFamily="34" charset="0"/>
              </a:rPr>
              <a:t> de </a:t>
            </a:r>
            <a:r>
              <a:rPr lang="en-US" dirty="0">
                <a:latin typeface="Arial" panose="020B0604020202020204" pitchFamily="34" charset="0"/>
                <a:cs typeface="Arial" panose="020B0604020202020204" pitchFamily="34" charset="0"/>
              </a:rPr>
              <a:t>a </a:t>
            </a:r>
            <a:r>
              <a:rPr lang="en-US" dirty="0" err="1" smtClean="0">
                <a:latin typeface="Arial" panose="020B0604020202020204" pitchFamily="34" charset="0"/>
                <a:cs typeface="Arial" panose="020B0604020202020204" pitchFamily="34" charset="0"/>
              </a:rPr>
              <a:t>transmite</a:t>
            </a:r>
            <a:r>
              <a:rPr lang="en-US" dirty="0" smtClean="0">
                <a:latin typeface="Arial" panose="020B0604020202020204" pitchFamily="34" charset="0"/>
                <a:cs typeface="Arial" panose="020B0604020202020204" pitchFamily="34" charset="0"/>
              </a:rPr>
              <a:t> on – line, </a:t>
            </a:r>
            <a:r>
              <a:rPr lang="en-US" dirty="0">
                <a:latin typeface="Arial" panose="020B0604020202020204" pitchFamily="34" charset="0"/>
                <a:cs typeface="Arial" panose="020B0604020202020204" pitchFamily="34" charset="0"/>
              </a:rPr>
              <a:t>in </a:t>
            </a:r>
            <a:r>
              <a:rPr lang="en-US" dirty="0" err="1">
                <a:latin typeface="Arial" panose="020B0604020202020204" pitchFamily="34" charset="0"/>
                <a:cs typeface="Arial" panose="020B0604020202020204" pitchFamily="34" charset="0"/>
              </a:rPr>
              <a:t>cadrul</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Sistemul</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Integrat</a:t>
            </a:r>
            <a:r>
              <a:rPr lang="en-US" dirty="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de </a:t>
            </a:r>
            <a:r>
              <a:rPr lang="en-US" dirty="0" err="1" smtClean="0">
                <a:solidFill>
                  <a:srgbClr val="FF0000"/>
                </a:solidFill>
                <a:latin typeface="Arial" panose="020B0604020202020204" pitchFamily="34" charset="0"/>
                <a:cs typeface="Arial" panose="020B0604020202020204" pitchFamily="34" charset="0"/>
              </a:rPr>
              <a:t>Mediu</a:t>
            </a:r>
            <a:r>
              <a:rPr lang="en-US" dirty="0" smtClean="0">
                <a:solidFill>
                  <a:srgbClr val="FF0000"/>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notificarea</a:t>
            </a:r>
            <a:r>
              <a:rPr lang="en-US" dirty="0" smtClean="0">
                <a:latin typeface="Arial" panose="020B0604020202020204" pitchFamily="34" charset="0"/>
                <a:cs typeface="Arial" panose="020B0604020202020204" pitchFamily="34" charset="0"/>
              </a:rPr>
              <a:t> de </a:t>
            </a:r>
            <a:r>
              <a:rPr lang="ro-RO" dirty="0" err="1" smtClean="0">
                <a:latin typeface="Arial" panose="020B0604020202020204" pitchFamily="34" charset="0"/>
                <a:cs typeface="Arial" panose="020B0604020202020204" pitchFamily="34" charset="0"/>
              </a:rPr>
              <a:t>î</a:t>
            </a:r>
            <a:r>
              <a:rPr lang="en-US" dirty="0" err="1" smtClean="0">
                <a:latin typeface="Arial" panose="020B0604020202020204" pitchFamily="34" charset="0"/>
                <a:cs typeface="Arial" panose="020B0604020202020204" pitchFamily="34" charset="0"/>
              </a:rPr>
              <a:t>ncadrare</a:t>
            </a:r>
            <a:r>
              <a:rPr lang="en-US" dirty="0" smtClean="0">
                <a:latin typeface="Arial" panose="020B0604020202020204" pitchFamily="34" charset="0"/>
                <a:cs typeface="Arial" panose="020B0604020202020204" pitchFamily="34" charset="0"/>
              </a:rPr>
              <a:t> sub </a:t>
            </a:r>
            <a:r>
              <a:rPr lang="en-US" dirty="0" err="1" smtClean="0">
                <a:latin typeface="Arial" panose="020B0604020202020204" pitchFamily="34" charset="0"/>
                <a:cs typeface="Arial" panose="020B0604020202020204" pitchFamily="34" charset="0"/>
              </a:rPr>
              <a:t>inciden</a:t>
            </a:r>
            <a:r>
              <a:rPr lang="ro-RO" dirty="0">
                <a:latin typeface="Arial" panose="020B0604020202020204" pitchFamily="34" charset="0"/>
                <a:cs typeface="Arial" panose="020B0604020202020204" pitchFamily="34" charset="0"/>
              </a:rPr>
              <a:t>ţ</a:t>
            </a:r>
            <a:r>
              <a:rPr lang="en-US" dirty="0" smtClean="0">
                <a:latin typeface="Arial" panose="020B0604020202020204" pitchFamily="34" charset="0"/>
                <a:cs typeface="Arial" panose="020B0604020202020204" pitchFamily="34" charset="0"/>
              </a:rPr>
              <a:t>a </a:t>
            </a:r>
            <a:r>
              <a:rPr lang="en-US" dirty="0" err="1" smtClean="0">
                <a:latin typeface="Arial" panose="020B0604020202020204" pitchFamily="34" charset="0"/>
                <a:cs typeface="Arial" panose="020B0604020202020204" pitchFamily="34" charset="0"/>
              </a:rPr>
              <a:t>Directivei</a:t>
            </a:r>
            <a:r>
              <a:rPr lang="en-US" dirty="0" smtClean="0">
                <a:latin typeface="Arial" panose="020B0604020202020204" pitchFamily="34" charset="0"/>
                <a:cs typeface="Arial" panose="020B0604020202020204" pitchFamily="34" charset="0"/>
              </a:rPr>
              <a:t> SEVESO: </a:t>
            </a:r>
          </a:p>
          <a:p>
            <a:pPr marL="687388" indent="-285750" algn="just">
              <a:lnSpc>
                <a:spcPct val="150000"/>
              </a:lnSpc>
              <a:buFont typeface="Wingdings" panose="05000000000000000000" pitchFamily="2" charset="2"/>
              <a:buChar char="§"/>
            </a:pPr>
            <a:r>
              <a:rPr lang="en-US" b="1" dirty="0" smtClean="0">
                <a:latin typeface="Arial" panose="020B0604020202020204" pitchFamily="34" charset="0"/>
                <a:cs typeface="Arial" panose="020B0604020202020204" pitchFamily="34" charset="0"/>
              </a:rPr>
              <a:t>fie </a:t>
            </a:r>
            <a:r>
              <a:rPr lang="ro-RO" b="1" dirty="0" smtClean="0">
                <a:latin typeface="Arial" panose="020B0604020202020204" pitchFamily="34" charset="0"/>
                <a:cs typeface="Arial" panose="020B0604020202020204" pitchFamily="34" charset="0"/>
              </a:rPr>
              <a:t>î</a:t>
            </a:r>
            <a:r>
              <a:rPr lang="en-US" b="1" dirty="0" smtClean="0">
                <a:latin typeface="Arial" panose="020B0604020202020204" pitchFamily="34" charset="0"/>
                <a:cs typeface="Arial" panose="020B0604020202020204" pitchFamily="34" charset="0"/>
              </a:rPr>
              <a:t>n </a:t>
            </a:r>
            <a:r>
              <a:rPr lang="en-US" b="1" dirty="0" err="1" smtClean="0">
                <a:latin typeface="Arial" panose="020B0604020202020204" pitchFamily="34" charset="0"/>
                <a:cs typeface="Arial" panose="020B0604020202020204" pitchFamily="34" charset="0"/>
              </a:rPr>
              <a:t>aplica</a:t>
            </a:r>
            <a:r>
              <a:rPr lang="ro-RO" b="1" dirty="0" smtClean="0">
                <a:latin typeface="Arial" panose="020B0604020202020204" pitchFamily="34" charset="0"/>
                <a:cs typeface="Arial" panose="020B0604020202020204" pitchFamily="34" charset="0"/>
              </a:rPr>
              <a:t>ţ</a:t>
            </a:r>
            <a:r>
              <a:rPr lang="en-US" b="1" dirty="0" err="1" smtClean="0">
                <a:latin typeface="Arial" panose="020B0604020202020204" pitchFamily="34" charset="0"/>
                <a:cs typeface="Arial" panose="020B0604020202020204" pitchFamily="34" charset="0"/>
              </a:rPr>
              <a:t>ia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Notific</a:t>
            </a:r>
            <a:r>
              <a:rPr lang="ro-RO" b="1" dirty="0" smtClean="0">
                <a:latin typeface="Arial" panose="020B0604020202020204" pitchFamily="34" charset="0"/>
                <a:cs typeface="Arial" panose="020B0604020202020204" pitchFamily="34" charset="0"/>
              </a:rPr>
              <a:t>ă</a:t>
            </a:r>
            <a:r>
              <a:rPr lang="en-US" b="1" dirty="0" err="1" smtClean="0">
                <a:latin typeface="Arial" panose="020B0604020202020204" pitchFamily="34" charset="0"/>
                <a:cs typeface="Arial" panose="020B0604020202020204" pitchFamily="34" charset="0"/>
              </a:rPr>
              <a:t>ri</a:t>
            </a:r>
            <a:endParaRPr lang="en-US" b="1" dirty="0" smtClean="0">
              <a:latin typeface="Arial" panose="020B0604020202020204" pitchFamily="34" charset="0"/>
              <a:cs typeface="Arial" panose="020B0604020202020204" pitchFamily="34" charset="0"/>
            </a:endParaRPr>
          </a:p>
          <a:p>
            <a:pPr marL="687388" indent="-285750" algn="just">
              <a:lnSpc>
                <a:spcPct val="150000"/>
              </a:lnSpc>
              <a:buFont typeface="Wingdings" panose="05000000000000000000" pitchFamily="2" charset="2"/>
              <a:buChar char="§"/>
            </a:pPr>
            <a:r>
              <a:rPr lang="en-US" b="1" dirty="0" smtClean="0">
                <a:latin typeface="Arial" panose="020B0604020202020204" pitchFamily="34" charset="0"/>
                <a:cs typeface="Arial" panose="020B0604020202020204" pitchFamily="34" charset="0"/>
              </a:rPr>
              <a:t>fie </a:t>
            </a:r>
            <a:r>
              <a:rPr lang="en-US" b="1" dirty="0" err="1" smtClean="0">
                <a:latin typeface="Arial" panose="020B0604020202020204" pitchFamily="34" charset="0"/>
                <a:cs typeface="Arial" panose="020B0604020202020204" pitchFamily="34" charset="0"/>
              </a:rPr>
              <a:t>odat</a:t>
            </a:r>
            <a:r>
              <a:rPr lang="ro-RO" b="1" dirty="0">
                <a:latin typeface="Arial" panose="020B0604020202020204" pitchFamily="34" charset="0"/>
                <a:cs typeface="Arial" panose="020B0604020202020204" pitchFamily="34" charset="0"/>
              </a:rPr>
              <a:t>ă</a:t>
            </a:r>
            <a:r>
              <a:rPr lang="en-US" b="1" dirty="0" smtClean="0">
                <a:latin typeface="Arial" panose="020B0604020202020204" pitchFamily="34" charset="0"/>
                <a:cs typeface="Arial" panose="020B0604020202020204" pitchFamily="34" charset="0"/>
              </a:rPr>
              <a:t> cu </a:t>
            </a:r>
            <a:r>
              <a:rPr lang="en-US" b="1" dirty="0" err="1" smtClean="0">
                <a:latin typeface="Arial" panose="020B0604020202020204" pitchFamily="34" charset="0"/>
                <a:cs typeface="Arial" panose="020B0604020202020204" pitchFamily="34" charset="0"/>
              </a:rPr>
              <a:t>depunerea</a:t>
            </a:r>
            <a:r>
              <a:rPr lang="en-US" b="1" dirty="0" smtClean="0">
                <a:latin typeface="Arial" panose="020B0604020202020204" pitchFamily="34" charset="0"/>
                <a:cs typeface="Arial" panose="020B0604020202020204" pitchFamily="34" charset="0"/>
              </a:rPr>
              <a:t> solicit</a:t>
            </a:r>
            <a:r>
              <a:rPr lang="ro-RO" b="1" dirty="0" smtClean="0">
                <a:latin typeface="Arial" panose="020B0604020202020204" pitchFamily="34" charset="0"/>
                <a:cs typeface="Arial" panose="020B0604020202020204" pitchFamily="34" charset="0"/>
              </a:rPr>
              <a:t>ă</a:t>
            </a:r>
            <a:r>
              <a:rPr lang="en-US" b="1" dirty="0" err="1" smtClean="0">
                <a:latin typeface="Arial" panose="020B0604020202020204" pitchFamily="34" charset="0"/>
                <a:cs typeface="Arial" panose="020B0604020202020204" pitchFamily="34" charset="0"/>
              </a:rPr>
              <a:t>rii</a:t>
            </a:r>
            <a:r>
              <a:rPr lang="en-US" b="1" dirty="0" smtClean="0">
                <a:latin typeface="Arial" panose="020B0604020202020204" pitchFamily="34" charset="0"/>
                <a:cs typeface="Arial" panose="020B0604020202020204" pitchFamily="34" charset="0"/>
              </a:rPr>
              <a:t> de </a:t>
            </a:r>
            <a:r>
              <a:rPr lang="en-US" b="1" dirty="0" err="1" smtClean="0">
                <a:latin typeface="Arial" panose="020B0604020202020204" pitchFamily="34" charset="0"/>
                <a:cs typeface="Arial" panose="020B0604020202020204" pitchFamily="34" charset="0"/>
              </a:rPr>
              <a:t>emitere</a:t>
            </a:r>
            <a:r>
              <a:rPr lang="en-US" b="1" dirty="0" smtClean="0">
                <a:latin typeface="Arial" panose="020B0604020202020204" pitchFamily="34" charset="0"/>
                <a:cs typeface="Arial" panose="020B0604020202020204" pitchFamily="34" charset="0"/>
              </a:rPr>
              <a:t> a </a:t>
            </a:r>
            <a:r>
              <a:rPr lang="en-US" b="1" dirty="0" err="1" smtClean="0">
                <a:latin typeface="Arial" panose="020B0604020202020204" pitchFamily="34" charset="0"/>
                <a:cs typeface="Arial" panose="020B0604020202020204" pitchFamily="34" charset="0"/>
              </a:rPr>
              <a:t>actelor</a:t>
            </a:r>
            <a:r>
              <a:rPr lang="en-US" b="1" dirty="0" smtClean="0">
                <a:latin typeface="Arial" panose="020B0604020202020204" pitchFamily="34" charset="0"/>
                <a:cs typeface="Arial" panose="020B0604020202020204" pitchFamily="34" charset="0"/>
              </a:rPr>
              <a:t> de </a:t>
            </a:r>
            <a:r>
              <a:rPr lang="en-US" b="1" dirty="0" err="1" smtClean="0">
                <a:latin typeface="Arial" panose="020B0604020202020204" pitchFamily="34" charset="0"/>
                <a:cs typeface="Arial" panose="020B0604020202020204" pitchFamily="34" charset="0"/>
              </a:rPr>
              <a:t>reglementare</a:t>
            </a:r>
            <a:endParaRPr lang="en-US" b="1" dirty="0" smtClean="0">
              <a:latin typeface="Arial" panose="020B0604020202020204" pitchFamily="34" charset="0"/>
              <a:cs typeface="Arial" panose="020B0604020202020204" pitchFamily="34" charset="0"/>
            </a:endParaRPr>
          </a:p>
          <a:p>
            <a:pPr>
              <a:lnSpc>
                <a:spcPct val="150000"/>
              </a:lnSpc>
            </a:pPr>
            <a:endParaRPr lang="en-US" i="1" dirty="0">
              <a:latin typeface="Arial" panose="020B0604020202020204" pitchFamily="34" charset="0"/>
              <a:cs typeface="Arial" panose="020B0604020202020204" pitchFamily="34" charset="0"/>
            </a:endParaRPr>
          </a:p>
        </p:txBody>
      </p:sp>
      <p:sp>
        <p:nvSpPr>
          <p:cNvPr id="13" name="Rounded Rectangle 12"/>
          <p:cNvSpPr/>
          <p:nvPr/>
        </p:nvSpPr>
        <p:spPr>
          <a:xfrm>
            <a:off x="647700" y="3429000"/>
            <a:ext cx="8000999" cy="1583832"/>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en-US" sz="1800" b="1" dirty="0" smtClean="0"/>
              <a:t> </a:t>
            </a:r>
            <a:r>
              <a:rPr lang="en-US" sz="1800" dirty="0" err="1"/>
              <a:t>Aceste</a:t>
            </a:r>
            <a:r>
              <a:rPr lang="en-US" sz="1800" dirty="0"/>
              <a:t> </a:t>
            </a:r>
            <a:r>
              <a:rPr lang="en-US" sz="1800" dirty="0" err="1" smtClean="0"/>
              <a:t>notificari</a:t>
            </a:r>
            <a:r>
              <a:rPr lang="en-US" sz="1800" dirty="0" smtClean="0"/>
              <a:t> </a:t>
            </a:r>
            <a:r>
              <a:rPr lang="en-US" sz="1800" dirty="0" err="1"/>
              <a:t>Seveso</a:t>
            </a:r>
            <a:r>
              <a:rPr lang="en-US" sz="1800" dirty="0"/>
              <a:t>, pot fi </a:t>
            </a:r>
            <a:r>
              <a:rPr lang="en-US" sz="1800" dirty="0" err="1"/>
              <a:t>transmise</a:t>
            </a:r>
            <a:r>
              <a:rPr lang="en-US" sz="1800" dirty="0"/>
              <a:t> </a:t>
            </a:r>
            <a:r>
              <a:rPr lang="en-US" sz="1800" dirty="0" err="1"/>
              <a:t>doar</a:t>
            </a:r>
            <a:r>
              <a:rPr lang="en-US" sz="1800" dirty="0"/>
              <a:t> de </a:t>
            </a:r>
            <a:r>
              <a:rPr lang="en-US" sz="1800" dirty="0" err="1" smtClean="0"/>
              <a:t>solicitan</a:t>
            </a:r>
            <a:r>
              <a:rPr lang="ro-RO" sz="1800" dirty="0" smtClean="0"/>
              <a:t>ţ</a:t>
            </a:r>
            <a:r>
              <a:rPr lang="en-US" sz="1800" dirty="0" smtClean="0"/>
              <a:t>ii </a:t>
            </a:r>
            <a:r>
              <a:rPr lang="ro-RO" sz="1800" dirty="0"/>
              <a:t>î</a:t>
            </a:r>
            <a:r>
              <a:rPr lang="en-US" sz="1800" dirty="0" err="1" smtClean="0"/>
              <a:t>nregistra</a:t>
            </a:r>
            <a:r>
              <a:rPr lang="ro-RO" sz="1800" dirty="0" smtClean="0"/>
              <a:t>ţ</a:t>
            </a:r>
            <a:r>
              <a:rPr lang="en-US" sz="1800" dirty="0" err="1" smtClean="0"/>
              <a:t>i</a:t>
            </a:r>
            <a:r>
              <a:rPr lang="en-US" sz="1800" dirty="0" smtClean="0"/>
              <a:t> </a:t>
            </a:r>
            <a:r>
              <a:rPr lang="en-US" sz="1800" dirty="0"/>
              <a:t>cu </a:t>
            </a:r>
            <a:r>
              <a:rPr lang="en-US" sz="1800" dirty="0" err="1"/>
              <a:t>conturi</a:t>
            </a:r>
            <a:r>
              <a:rPr lang="en-US" sz="1800" dirty="0"/>
              <a:t> active </a:t>
            </a:r>
            <a:r>
              <a:rPr lang="ro-RO" sz="1800" dirty="0" smtClean="0"/>
              <a:t>î</a:t>
            </a:r>
            <a:r>
              <a:rPr lang="en-US" sz="1800" dirty="0" smtClean="0"/>
              <a:t>n </a:t>
            </a:r>
            <a:r>
              <a:rPr lang="en-US" sz="1800" dirty="0"/>
              <a:t>SIM. </a:t>
            </a:r>
            <a:r>
              <a:rPr lang="en-US" sz="1800" dirty="0" err="1"/>
              <a:t>Pentru</a:t>
            </a:r>
            <a:r>
              <a:rPr lang="en-US" sz="1800" dirty="0"/>
              <a:t> </a:t>
            </a:r>
            <a:r>
              <a:rPr lang="en-US" sz="1800" dirty="0" err="1"/>
              <a:t>mai</a:t>
            </a:r>
            <a:r>
              <a:rPr lang="en-US" sz="1800" dirty="0"/>
              <a:t> </a:t>
            </a:r>
            <a:r>
              <a:rPr lang="en-US" sz="1800" dirty="0" err="1"/>
              <a:t>multe</a:t>
            </a:r>
            <a:r>
              <a:rPr lang="en-US" sz="1800" dirty="0"/>
              <a:t> </a:t>
            </a:r>
            <a:r>
              <a:rPr lang="en-US" sz="1800" dirty="0" err="1"/>
              <a:t>detalii</a:t>
            </a:r>
            <a:r>
              <a:rPr lang="en-US" sz="1800" dirty="0"/>
              <a:t> </a:t>
            </a:r>
            <a:r>
              <a:rPr lang="en-US" sz="1800" dirty="0" err="1"/>
              <a:t>privind</a:t>
            </a:r>
            <a:r>
              <a:rPr lang="en-US" sz="1800" dirty="0"/>
              <a:t> </a:t>
            </a:r>
            <a:r>
              <a:rPr lang="en-US" sz="1800" dirty="0" err="1"/>
              <a:t>modalitatea</a:t>
            </a:r>
            <a:r>
              <a:rPr lang="en-US" sz="1800" dirty="0"/>
              <a:t> </a:t>
            </a:r>
            <a:r>
              <a:rPr lang="en-US" sz="1800" dirty="0" smtClean="0"/>
              <a:t>electronic</a:t>
            </a:r>
            <a:r>
              <a:rPr lang="ro-RO" sz="1800" dirty="0" smtClean="0"/>
              <a:t>ă</a:t>
            </a:r>
            <a:r>
              <a:rPr lang="en-US" sz="1800" dirty="0" smtClean="0"/>
              <a:t> </a:t>
            </a:r>
            <a:r>
              <a:rPr lang="en-US" sz="1800" dirty="0"/>
              <a:t>de </a:t>
            </a:r>
            <a:r>
              <a:rPr lang="ro-RO" sz="1800" dirty="0" err="1"/>
              <a:t>î</a:t>
            </a:r>
            <a:r>
              <a:rPr lang="en-US" sz="1800" dirty="0" err="1" smtClean="0"/>
              <a:t>nregistrare</a:t>
            </a:r>
            <a:r>
              <a:rPr lang="en-US" sz="1800" dirty="0"/>
              <a:t>, </a:t>
            </a:r>
            <a:r>
              <a:rPr lang="en-US" sz="1800" dirty="0" smtClean="0"/>
              <a:t>se </a:t>
            </a:r>
            <a:r>
              <a:rPr lang="en-US" sz="1800" dirty="0" err="1" smtClean="0"/>
              <a:t>poate</a:t>
            </a:r>
            <a:r>
              <a:rPr lang="en-US" sz="1800" dirty="0" smtClean="0"/>
              <a:t> </a:t>
            </a:r>
            <a:r>
              <a:rPr lang="en-US" sz="1800" dirty="0" err="1" smtClean="0"/>
              <a:t>consulta</a:t>
            </a:r>
            <a:r>
              <a:rPr lang="en-US" sz="1800" dirty="0" smtClean="0"/>
              <a:t> </a:t>
            </a:r>
            <a:r>
              <a:rPr lang="en-US" sz="1800" dirty="0" err="1" smtClean="0"/>
              <a:t>Ghidul</a:t>
            </a:r>
            <a:r>
              <a:rPr lang="en-US" sz="1800" dirty="0" smtClean="0"/>
              <a:t> </a:t>
            </a:r>
            <a:r>
              <a:rPr lang="en-US" sz="1800" dirty="0"/>
              <a:t>de </a:t>
            </a:r>
            <a:r>
              <a:rPr lang="ro-RO" sz="1800" dirty="0" err="1"/>
              <a:t>î</a:t>
            </a:r>
            <a:r>
              <a:rPr lang="en-US" sz="1800" dirty="0" err="1" smtClean="0"/>
              <a:t>nregistrare</a:t>
            </a:r>
            <a:r>
              <a:rPr lang="en-US" sz="1800" dirty="0" smtClean="0"/>
              <a:t> </a:t>
            </a:r>
            <a:r>
              <a:rPr lang="en-US" sz="1800" dirty="0" err="1"/>
              <a:t>publicat</a:t>
            </a:r>
            <a:r>
              <a:rPr lang="en-US" sz="1800" dirty="0"/>
              <a:t> </a:t>
            </a:r>
            <a:r>
              <a:rPr lang="en-US" sz="1800" dirty="0" err="1"/>
              <a:t>pe</a:t>
            </a:r>
            <a:r>
              <a:rPr lang="en-US" sz="1800" dirty="0"/>
              <a:t> site-</a:t>
            </a:r>
            <a:r>
              <a:rPr lang="en-US" sz="1800" dirty="0" err="1"/>
              <a:t>ul</a:t>
            </a:r>
            <a:r>
              <a:rPr lang="en-US" sz="1800" dirty="0"/>
              <a:t> </a:t>
            </a:r>
            <a:r>
              <a:rPr lang="en-US" sz="1800" dirty="0">
                <a:hlinkClick r:id="rId3"/>
              </a:rPr>
              <a:t>http://</a:t>
            </a:r>
            <a:r>
              <a:rPr lang="en-US" sz="1800" dirty="0" smtClean="0">
                <a:hlinkClick r:id="rId3"/>
              </a:rPr>
              <a:t>www.anpm.ro</a:t>
            </a:r>
            <a:r>
              <a:rPr lang="en-US" sz="1800" dirty="0" smtClean="0"/>
              <a:t>  </a:t>
            </a:r>
            <a:r>
              <a:rPr lang="en-US" sz="1800" dirty="0" err="1"/>
              <a:t>sau</a:t>
            </a:r>
            <a:r>
              <a:rPr lang="en-US" sz="1800" dirty="0"/>
              <a:t> </a:t>
            </a:r>
            <a:r>
              <a:rPr lang="ro-RO" sz="1800" dirty="0"/>
              <a:t>s</a:t>
            </a:r>
            <a:r>
              <a:rPr lang="en-US" sz="1800" dirty="0" smtClean="0"/>
              <a:t>e pot </a:t>
            </a:r>
            <a:r>
              <a:rPr lang="en-US" sz="1800" dirty="0" err="1" smtClean="0"/>
              <a:t>solicita</a:t>
            </a:r>
            <a:r>
              <a:rPr lang="en-US" sz="1800" dirty="0" smtClean="0"/>
              <a:t> </a:t>
            </a:r>
            <a:r>
              <a:rPr lang="en-US" sz="1800" dirty="0" err="1"/>
              <a:t>mai</a:t>
            </a:r>
            <a:r>
              <a:rPr lang="en-US" sz="1800" dirty="0"/>
              <a:t> </a:t>
            </a:r>
            <a:r>
              <a:rPr lang="en-US" sz="1800" dirty="0" err="1"/>
              <a:t>multe</a:t>
            </a:r>
            <a:r>
              <a:rPr lang="en-US" sz="1800" dirty="0"/>
              <a:t> </a:t>
            </a:r>
            <a:r>
              <a:rPr lang="en-US" sz="1800" dirty="0" err="1"/>
              <a:t>detalii</a:t>
            </a:r>
            <a:r>
              <a:rPr lang="en-US" sz="1800" dirty="0"/>
              <a:t> la </a:t>
            </a:r>
            <a:r>
              <a:rPr lang="en-US" sz="1800" dirty="0" err="1"/>
              <a:t>adresa</a:t>
            </a:r>
            <a:r>
              <a:rPr lang="en-US" sz="1800" dirty="0"/>
              <a:t> de mail </a:t>
            </a:r>
            <a:r>
              <a:rPr lang="en-US" sz="1800" dirty="0" smtClean="0">
                <a:hlinkClick r:id="rId4"/>
              </a:rPr>
              <a:t>suportsim@anpm.ro</a:t>
            </a:r>
            <a:r>
              <a:rPr lang="en-US" sz="1800" dirty="0" smtClean="0"/>
              <a:t> . </a:t>
            </a:r>
            <a:endParaRPr lang="en-US" sz="1800" dirty="0"/>
          </a:p>
        </p:txBody>
      </p:sp>
      <p:sp>
        <p:nvSpPr>
          <p:cNvPr id="4" name="Rounded Rectangle 3"/>
          <p:cNvSpPr/>
          <p:nvPr/>
        </p:nvSpPr>
        <p:spPr>
          <a:xfrm>
            <a:off x="533400" y="5334000"/>
            <a:ext cx="8229600" cy="914400"/>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hangingPunct="0">
              <a:spcBef>
                <a:spcPct val="20000"/>
              </a:spcBef>
              <a:buFont typeface="Wingdings" panose="05000000000000000000" pitchFamily="2" charset="2"/>
              <a:buChar char="v"/>
            </a:pPr>
            <a:r>
              <a:rPr lang="en-US" sz="1400" b="1" dirty="0" err="1" smtClean="0">
                <a:solidFill>
                  <a:schemeClr val="tx1"/>
                </a:solidFill>
                <a:latin typeface="Arial" pitchFamily="34" charset="0"/>
              </a:rPr>
              <a:t>Formatul</a:t>
            </a:r>
            <a:r>
              <a:rPr lang="en-US" sz="1400" b="1" dirty="0" smtClean="0">
                <a:solidFill>
                  <a:schemeClr val="tx1"/>
                </a:solidFill>
                <a:latin typeface="Arial" pitchFamily="34" charset="0"/>
              </a:rPr>
              <a:t> </a:t>
            </a:r>
            <a:r>
              <a:rPr lang="en-US" sz="1400" b="1" dirty="0">
                <a:solidFill>
                  <a:schemeClr val="tx1"/>
                </a:solidFill>
                <a:latin typeface="Arial" pitchFamily="34" charset="0"/>
              </a:rPr>
              <a:t>de </a:t>
            </a:r>
            <a:r>
              <a:rPr lang="en-US" sz="1400" b="1" dirty="0" err="1">
                <a:solidFill>
                  <a:schemeClr val="tx1"/>
                </a:solidFill>
                <a:latin typeface="Arial" pitchFamily="34" charset="0"/>
              </a:rPr>
              <a:t>intocmire</a:t>
            </a:r>
            <a:r>
              <a:rPr lang="en-US" sz="1400" b="1" dirty="0">
                <a:solidFill>
                  <a:schemeClr val="tx1"/>
                </a:solidFill>
                <a:latin typeface="Arial" pitchFamily="34" charset="0"/>
              </a:rPr>
              <a:t> a </a:t>
            </a:r>
            <a:r>
              <a:rPr lang="en-US" sz="1400" b="1" dirty="0" err="1" smtClean="0">
                <a:solidFill>
                  <a:schemeClr val="tx1"/>
                </a:solidFill>
                <a:latin typeface="Arial" pitchFamily="34" charset="0"/>
              </a:rPr>
              <a:t>notific</a:t>
            </a:r>
            <a:r>
              <a:rPr lang="ro-RO" sz="1400" b="1" dirty="0" smtClean="0">
                <a:solidFill>
                  <a:schemeClr val="tx1"/>
                </a:solidFill>
                <a:latin typeface="Arial" pitchFamily="34" charset="0"/>
              </a:rPr>
              <a:t>ă</a:t>
            </a:r>
            <a:r>
              <a:rPr lang="en-US" sz="1400" b="1" dirty="0" err="1" smtClean="0">
                <a:solidFill>
                  <a:schemeClr val="tx1"/>
                </a:solidFill>
                <a:latin typeface="Arial" pitchFamily="34" charset="0"/>
              </a:rPr>
              <a:t>rilor</a:t>
            </a:r>
            <a:r>
              <a:rPr lang="en-US" sz="1400" b="1" dirty="0" smtClean="0">
                <a:solidFill>
                  <a:schemeClr val="tx1"/>
                </a:solidFill>
                <a:latin typeface="Arial" pitchFamily="34" charset="0"/>
              </a:rPr>
              <a:t> respect</a:t>
            </a:r>
            <a:r>
              <a:rPr lang="ro-RO" sz="1400" b="1" dirty="0" smtClean="0">
                <a:solidFill>
                  <a:schemeClr val="tx1"/>
                </a:solidFill>
                <a:latin typeface="Arial" pitchFamily="34" charset="0"/>
              </a:rPr>
              <a:t>ă</a:t>
            </a:r>
            <a:r>
              <a:rPr lang="en-US" sz="1400" b="1" dirty="0" smtClean="0">
                <a:solidFill>
                  <a:schemeClr val="tx1"/>
                </a:solidFill>
                <a:latin typeface="Arial" pitchFamily="34" charset="0"/>
              </a:rPr>
              <a:t> </a:t>
            </a:r>
            <a:r>
              <a:rPr lang="en-US" sz="1400" b="1" dirty="0" err="1" smtClean="0">
                <a:solidFill>
                  <a:schemeClr val="tx1"/>
                </a:solidFill>
                <a:latin typeface="Arial" pitchFamily="34" charset="0"/>
              </a:rPr>
              <a:t>cerin</a:t>
            </a:r>
            <a:r>
              <a:rPr lang="ro-RO" sz="1400" b="1" dirty="0" smtClean="0">
                <a:solidFill>
                  <a:schemeClr val="tx1"/>
                </a:solidFill>
                <a:latin typeface="Arial" pitchFamily="34" charset="0"/>
              </a:rPr>
              <a:t>ţ</a:t>
            </a:r>
            <a:r>
              <a:rPr lang="en-US" sz="1400" b="1" dirty="0" err="1" smtClean="0">
                <a:solidFill>
                  <a:schemeClr val="tx1"/>
                </a:solidFill>
                <a:latin typeface="Arial" pitchFamily="34" charset="0"/>
              </a:rPr>
              <a:t>ele</a:t>
            </a:r>
            <a:r>
              <a:rPr lang="en-US" sz="1400" b="1" dirty="0" smtClean="0">
                <a:solidFill>
                  <a:schemeClr val="tx1"/>
                </a:solidFill>
                <a:latin typeface="Arial" pitchFamily="34" charset="0"/>
              </a:rPr>
              <a:t> </a:t>
            </a:r>
            <a:r>
              <a:rPr lang="en-US" sz="1400" b="1" dirty="0">
                <a:solidFill>
                  <a:schemeClr val="tx1"/>
                </a:solidFill>
                <a:latin typeface="Arial" pitchFamily="34" charset="0"/>
              </a:rPr>
              <a:t>de </a:t>
            </a:r>
            <a:r>
              <a:rPr lang="en-US" sz="1400" b="1" dirty="0" err="1">
                <a:solidFill>
                  <a:schemeClr val="tx1"/>
                </a:solidFill>
                <a:latin typeface="Arial" pitchFamily="34" charset="0"/>
              </a:rPr>
              <a:t>notificare</a:t>
            </a:r>
            <a:r>
              <a:rPr lang="en-US" sz="1400" b="1" dirty="0">
                <a:solidFill>
                  <a:schemeClr val="tx1"/>
                </a:solidFill>
                <a:latin typeface="Arial" pitchFamily="34" charset="0"/>
              </a:rPr>
              <a:t> din </a:t>
            </a:r>
            <a:r>
              <a:rPr lang="en-US" sz="1400" b="1" dirty="0" smtClean="0">
                <a:solidFill>
                  <a:schemeClr val="tx1"/>
                </a:solidFill>
                <a:latin typeface="Arial" pitchFamily="34" charset="0"/>
              </a:rPr>
              <a:t>LEGEA SEVESO </a:t>
            </a:r>
            <a:endParaRPr lang="en-US" sz="1400" b="1" dirty="0">
              <a:solidFill>
                <a:schemeClr val="tx1"/>
              </a:solidFill>
              <a:latin typeface="Arial" pitchFamily="34" charset="0"/>
            </a:endParaRPr>
          </a:p>
        </p:txBody>
      </p:sp>
    </p:spTree>
    <p:extLst>
      <p:ext uri="{BB962C8B-B14F-4D97-AF65-F5344CB8AC3E}">
        <p14:creationId xmlns:p14="http://schemas.microsoft.com/office/powerpoint/2010/main" val="655513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79509" y="609600"/>
            <a:ext cx="2182691" cy="1573545"/>
          </a:xfrm>
          <a:prstGeom prst="wedgeRoundRectCallout">
            <a:avLst>
              <a:gd name="adj1" fmla="val 108854"/>
              <a:gd name="adj2" fmla="val -4000"/>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0" hangingPunct="0">
              <a:spcBef>
                <a:spcPct val="20000"/>
              </a:spcBef>
              <a:buFont typeface="Wingdings" panose="05000000000000000000" pitchFamily="2" charset="2"/>
              <a:buChar char="ü"/>
            </a:pPr>
            <a:r>
              <a:rPr lang="it-IT" dirty="0" err="1">
                <a:solidFill>
                  <a:schemeClr val="tx1"/>
                </a:solidFill>
                <a:latin typeface="Arial" panose="020B0604020202020204" pitchFamily="34" charset="0"/>
                <a:cs typeface="Arial" panose="020B0604020202020204" pitchFamily="34" charset="0"/>
              </a:rPr>
              <a:t>Extinderea</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accesului</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operatorilor</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deja</a:t>
            </a:r>
            <a:r>
              <a:rPr lang="it-IT" dirty="0">
                <a:solidFill>
                  <a:schemeClr val="tx1"/>
                </a:solidFill>
                <a:latin typeface="Arial" panose="020B0604020202020204" pitchFamily="34" charset="0"/>
                <a:cs typeface="Arial" panose="020B0604020202020204" pitchFamily="34" charset="0"/>
              </a:rPr>
              <a:t> </a:t>
            </a:r>
            <a:r>
              <a:rPr lang="ro-RO" dirty="0" err="1">
                <a:solidFill>
                  <a:schemeClr val="tx1"/>
                </a:solidFill>
                <a:latin typeface="Arial" panose="020B0604020202020204" pitchFamily="34" charset="0"/>
                <a:cs typeface="Arial" panose="020B0604020202020204" pitchFamily="34" charset="0"/>
              </a:rPr>
              <a:t>î</a:t>
            </a:r>
            <a:r>
              <a:rPr lang="it-IT" dirty="0" err="1" smtClean="0">
                <a:solidFill>
                  <a:schemeClr val="tx1"/>
                </a:solidFill>
                <a:latin typeface="Arial" panose="020B0604020202020204" pitchFamily="34" charset="0"/>
                <a:cs typeface="Arial" panose="020B0604020202020204" pitchFamily="34" charset="0"/>
              </a:rPr>
              <a:t>nregistrati</a:t>
            </a:r>
            <a:r>
              <a:rPr lang="it-IT" dirty="0" smtClean="0">
                <a:solidFill>
                  <a:schemeClr val="tx1"/>
                </a:solidFill>
                <a:latin typeface="Arial" panose="020B0604020202020204" pitchFamily="34" charset="0"/>
                <a:cs typeface="Arial" panose="020B0604020202020204" pitchFamily="34" charset="0"/>
              </a:rPr>
              <a:t> </a:t>
            </a:r>
            <a:r>
              <a:rPr lang="ro-RO" dirty="0">
                <a:solidFill>
                  <a:schemeClr val="tx1"/>
                </a:solidFill>
                <a:latin typeface="Arial" panose="020B0604020202020204" pitchFamily="34" charset="0"/>
                <a:cs typeface="Arial" panose="020B0604020202020204" pitchFamily="34" charset="0"/>
              </a:rPr>
              <a:t>î</a:t>
            </a:r>
            <a:r>
              <a:rPr lang="it-IT" dirty="0" smtClean="0">
                <a:solidFill>
                  <a:schemeClr val="tx1"/>
                </a:solidFill>
                <a:latin typeface="Arial" panose="020B0604020202020204" pitchFamily="34" charset="0"/>
                <a:cs typeface="Arial" panose="020B0604020202020204" pitchFamily="34" charset="0"/>
              </a:rPr>
              <a:t>n SIM </a:t>
            </a:r>
            <a:r>
              <a:rPr lang="it-IT" dirty="0">
                <a:solidFill>
                  <a:schemeClr val="tx1"/>
                </a:solidFill>
                <a:latin typeface="Arial" panose="020B0604020202020204" pitchFamily="34" charset="0"/>
                <a:cs typeface="Arial" panose="020B0604020202020204" pitchFamily="34" charset="0"/>
              </a:rPr>
              <a:t>la alte </a:t>
            </a:r>
            <a:r>
              <a:rPr lang="it-IT" dirty="0" err="1" smtClean="0">
                <a:solidFill>
                  <a:schemeClr val="tx1"/>
                </a:solidFill>
                <a:latin typeface="Arial" panose="020B0604020202020204" pitchFamily="34" charset="0"/>
                <a:cs typeface="Arial" panose="020B0604020202020204" pitchFamily="34" charset="0"/>
              </a:rPr>
              <a:t>aplica</a:t>
            </a:r>
            <a:r>
              <a:rPr lang="ro-RO" dirty="0" smtClean="0">
                <a:solidFill>
                  <a:schemeClr val="tx1"/>
                </a:solidFill>
                <a:latin typeface="Arial" panose="020B0604020202020204" pitchFamily="34" charset="0"/>
                <a:cs typeface="Arial" panose="020B0604020202020204" pitchFamily="34" charset="0"/>
              </a:rPr>
              <a:t>ţ</a:t>
            </a:r>
            <a:r>
              <a:rPr lang="it-IT" dirty="0" smtClean="0">
                <a:solidFill>
                  <a:schemeClr val="tx1"/>
                </a:solidFill>
                <a:latin typeface="Arial" panose="020B0604020202020204" pitchFamily="34" charset="0"/>
                <a:cs typeface="Arial" panose="020B0604020202020204" pitchFamily="34" charset="0"/>
              </a:rPr>
              <a:t>ii </a:t>
            </a:r>
            <a:endParaRPr lang="en-US" b="1" dirty="0">
              <a:solidFill>
                <a:schemeClr val="tx1"/>
              </a:solidFill>
              <a:latin typeface="Arial" pitchFamily="34" charset="0"/>
              <a:cs typeface="Arial" panose="020B0604020202020204" pitchFamily="34" charset="0"/>
            </a:endParaRPr>
          </a:p>
        </p:txBody>
      </p:sp>
      <p:sp>
        <p:nvSpPr>
          <p:cNvPr id="13" name="Rectangle 2"/>
          <p:cNvSpPr txBox="1">
            <a:spLocks noChangeArrowheads="1"/>
          </p:cNvSpPr>
          <p:nvPr/>
        </p:nvSpPr>
        <p:spPr>
          <a:xfrm>
            <a:off x="76200" y="449417"/>
            <a:ext cx="8864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on-line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5" name="TextBox 4"/>
          <p:cNvSpPr txBox="1"/>
          <p:nvPr/>
        </p:nvSpPr>
        <p:spPr>
          <a:xfrm>
            <a:off x="3657600" y="838201"/>
            <a:ext cx="5283200" cy="1323439"/>
          </a:xfrm>
          <a:prstGeom prst="rect">
            <a:avLst/>
          </a:prstGeom>
          <a:noFill/>
        </p:spPr>
        <p:txBody>
          <a:bodyPr wrap="square" rtlCol="0">
            <a:spAutoFit/>
          </a:bodyPr>
          <a:lstStyle/>
          <a:p>
            <a:r>
              <a:rPr lang="it-IT" sz="2000" b="1" dirty="0" err="1"/>
              <a:t>Operatorul</a:t>
            </a:r>
            <a:r>
              <a:rPr lang="it-IT" sz="2000" b="1" dirty="0"/>
              <a:t> </a:t>
            </a:r>
            <a:r>
              <a:rPr lang="it-IT" sz="2000" b="1" dirty="0" err="1"/>
              <a:t>economic</a:t>
            </a:r>
            <a:r>
              <a:rPr lang="it-IT" sz="2000" b="1" dirty="0"/>
              <a:t> se </a:t>
            </a:r>
            <a:r>
              <a:rPr lang="it-IT" sz="2000" b="1" dirty="0" err="1" smtClean="0"/>
              <a:t>autentific</a:t>
            </a:r>
            <a:r>
              <a:rPr lang="ro-RO" sz="2000" b="1" dirty="0" smtClean="0"/>
              <a:t>ă</a:t>
            </a:r>
            <a:r>
              <a:rPr lang="it-IT" sz="2000" b="1" dirty="0" smtClean="0"/>
              <a:t> </a:t>
            </a:r>
            <a:r>
              <a:rPr lang="it-IT" sz="2000" b="1" dirty="0"/>
              <a:t>pe </a:t>
            </a:r>
            <a:r>
              <a:rPr lang="it-IT" sz="2000" b="1" dirty="0" err="1"/>
              <a:t>portalul</a:t>
            </a:r>
            <a:r>
              <a:rPr lang="it-IT" sz="2000" b="1" dirty="0"/>
              <a:t> public cu </a:t>
            </a:r>
            <a:r>
              <a:rPr lang="it-IT" sz="2000" b="1" dirty="0" smtClean="0"/>
              <a:t>u</a:t>
            </a:r>
            <a:r>
              <a:rPr lang="ro-RO" sz="2000" b="1" dirty="0" smtClean="0"/>
              <a:t>serul </a:t>
            </a:r>
            <a:r>
              <a:rPr lang="ro-RO" sz="2000" b="1" dirty="0"/>
              <a:t>ş</a:t>
            </a:r>
            <a:r>
              <a:rPr lang="it-IT" sz="2000" b="1" dirty="0" smtClean="0"/>
              <a:t>i </a:t>
            </a:r>
            <a:r>
              <a:rPr lang="it-IT" sz="2000" b="1" dirty="0"/>
              <a:t>parola </a:t>
            </a:r>
            <a:r>
              <a:rPr lang="it-IT" sz="2000" b="1" dirty="0" err="1"/>
              <a:t>primite</a:t>
            </a:r>
            <a:r>
              <a:rPr lang="it-IT" sz="2000" b="1" dirty="0"/>
              <a:t> </a:t>
            </a:r>
            <a:r>
              <a:rPr lang="ro-RO" sz="2000" b="1" dirty="0" smtClean="0"/>
              <a:t>ş</a:t>
            </a:r>
            <a:r>
              <a:rPr lang="it-IT" sz="2000" b="1" dirty="0" smtClean="0"/>
              <a:t>i </a:t>
            </a:r>
            <a:r>
              <a:rPr lang="it-IT" sz="2000" b="1" dirty="0" err="1"/>
              <a:t>acceseaza</a:t>
            </a:r>
            <a:r>
              <a:rPr lang="it-IT" sz="2000" b="1" dirty="0"/>
              <a:t> </a:t>
            </a:r>
            <a:r>
              <a:rPr lang="it-IT" sz="2000" b="1" dirty="0" err="1"/>
              <a:t>regiunea</a:t>
            </a:r>
            <a:r>
              <a:rPr lang="it-IT" sz="2000" b="1" dirty="0"/>
              <a:t> </a:t>
            </a:r>
            <a:r>
              <a:rPr lang="it-IT" sz="2000" b="1" dirty="0" err="1"/>
              <a:t>Profil</a:t>
            </a:r>
            <a:r>
              <a:rPr lang="it-IT" sz="2000" b="1" dirty="0"/>
              <a:t>, </a:t>
            </a:r>
            <a:r>
              <a:rPr lang="it-IT" sz="2000" b="1" dirty="0" err="1"/>
              <a:t>Cont</a:t>
            </a:r>
            <a:r>
              <a:rPr lang="it-IT" sz="2000" b="1" dirty="0"/>
              <a:t> </a:t>
            </a:r>
            <a:r>
              <a:rPr lang="it-IT" sz="2000" b="1" dirty="0" err="1"/>
              <a:t>Acces</a:t>
            </a:r>
            <a:r>
              <a:rPr lang="it-IT" sz="2000" b="1" dirty="0"/>
              <a:t>, </a:t>
            </a:r>
            <a:r>
              <a:rPr lang="it-IT" sz="2000" b="1" dirty="0" err="1" smtClean="0"/>
              <a:t>Adaug</a:t>
            </a:r>
            <a:r>
              <a:rPr lang="ro-RO" sz="2000" b="1" dirty="0" smtClean="0"/>
              <a:t>ă</a:t>
            </a:r>
            <a:r>
              <a:rPr lang="it-IT" sz="2000" b="1" dirty="0" smtClean="0"/>
              <a:t> </a:t>
            </a:r>
            <a:r>
              <a:rPr lang="it-IT" sz="2000" b="1" dirty="0" err="1"/>
              <a:t>cerere</a:t>
            </a:r>
            <a:r>
              <a:rPr lang="it-IT" sz="2000" b="1" dirty="0"/>
              <a:t> </a:t>
            </a:r>
            <a:r>
              <a:rPr lang="it-IT" sz="2000" b="1" dirty="0" err="1"/>
              <a:t>cont</a:t>
            </a:r>
            <a:r>
              <a:rPr lang="it-IT" sz="2000" b="1" dirty="0"/>
              <a:t> </a:t>
            </a:r>
            <a:r>
              <a:rPr lang="it-IT" sz="2000" b="1" dirty="0" err="1"/>
              <a:t>acces</a:t>
            </a:r>
            <a:r>
              <a:rPr lang="it-IT" dirty="0"/>
              <a:t>: </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10" y="2116252"/>
            <a:ext cx="6428983" cy="267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3733800"/>
            <a:ext cx="6553201" cy="287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705510" y="5413290"/>
            <a:ext cx="7493000" cy="121436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en-US" sz="1600" b="1" dirty="0">
                <a:solidFill>
                  <a:srgbClr val="FF0000"/>
                </a:solidFill>
              </a:rPr>
              <a:t>Important! </a:t>
            </a:r>
            <a:r>
              <a:rPr lang="it-IT" sz="1600" dirty="0" smtClean="0"/>
              <a:t>Eventualele </a:t>
            </a:r>
            <a:r>
              <a:rPr lang="it-IT" sz="1600" dirty="0"/>
              <a:t>probleme intampinate in utilizarea eFORM </a:t>
            </a:r>
            <a:r>
              <a:rPr lang="it-IT" sz="1600" dirty="0" smtClean="0"/>
              <a:t> pot fi sesizate la </a:t>
            </a:r>
            <a:r>
              <a:rPr lang="it-IT" sz="1600" dirty="0"/>
              <a:t>adresa de e-mail </a:t>
            </a:r>
            <a:r>
              <a:rPr lang="it-IT" sz="1600" b="1" dirty="0" smtClean="0">
                <a:hlinkClick r:id="rId5"/>
              </a:rPr>
              <a:t>suportsim@anpm.ro</a:t>
            </a:r>
            <a:r>
              <a:rPr lang="ro-RO" sz="1600" b="1" dirty="0" smtClean="0"/>
              <a:t> </a:t>
            </a:r>
            <a:r>
              <a:rPr lang="it-IT" sz="1600" b="1" dirty="0" smtClean="0"/>
              <a:t> </a:t>
            </a:r>
            <a:endParaRPr lang="en-US" sz="1600" dirty="0"/>
          </a:p>
        </p:txBody>
      </p:sp>
      <p:cxnSp>
        <p:nvCxnSpPr>
          <p:cNvPr id="3" name="Straight Arrow Connector 2"/>
          <p:cNvCxnSpPr/>
          <p:nvPr/>
        </p:nvCxnSpPr>
        <p:spPr>
          <a:xfrm flipH="1">
            <a:off x="1143000" y="5168893"/>
            <a:ext cx="1371600" cy="165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04800" y="3276600"/>
            <a:ext cx="140071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35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8462</Words>
  <Application>Microsoft Office PowerPoint</Application>
  <PresentationFormat>On-screen Show (4:3)</PresentationFormat>
  <Paragraphs>1129</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Ministerul Mediului, Apelor şi Pădurilor Agenția Națională pentru Protecția Mediului </vt:lpstr>
      <vt:lpstr>PowerPoint Presentation</vt:lpstr>
      <vt:lpstr>NOTIFICAREA DE INCADRARE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Ministerul Mediului şi Schimbărilor Climatice Agenția Națională pentru Protecția Mediului</dc:title>
  <dc:creator/>
  <cp:lastModifiedBy/>
  <cp:revision>458</cp:revision>
  <dcterms:created xsi:type="dcterms:W3CDTF">2006-08-16T00:00:00Z</dcterms:created>
  <dcterms:modified xsi:type="dcterms:W3CDTF">2016-11-28T08:04:21Z</dcterms:modified>
</cp:coreProperties>
</file>